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</p:sldMasterIdLst>
  <p:notesMasterIdLst>
    <p:notesMasterId r:id="rId19"/>
  </p:notesMasterIdLst>
  <p:sldIdLst>
    <p:sldId id="267" r:id="rId6"/>
    <p:sldId id="827" r:id="rId7"/>
    <p:sldId id="288" r:id="rId8"/>
    <p:sldId id="832" r:id="rId9"/>
    <p:sldId id="830" r:id="rId10"/>
    <p:sldId id="826" r:id="rId11"/>
    <p:sldId id="829" r:id="rId12"/>
    <p:sldId id="828" r:id="rId13"/>
    <p:sldId id="831" r:id="rId14"/>
    <p:sldId id="833" r:id="rId15"/>
    <p:sldId id="834" r:id="rId16"/>
    <p:sldId id="270" r:id="rId17"/>
    <p:sldId id="29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2BA"/>
    <a:srgbClr val="5FBAE7"/>
    <a:srgbClr val="2E35BA"/>
    <a:srgbClr val="FFFFFF"/>
    <a:srgbClr val="FFC000"/>
    <a:srgbClr val="222D4D"/>
    <a:srgbClr val="52B4E4"/>
    <a:srgbClr val="27436B"/>
    <a:srgbClr val="FCE116"/>
    <a:srgbClr val="2C5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2" autoAdjust="0"/>
    <p:restoredTop sz="94293" autoAdjust="0"/>
  </p:normalViewPr>
  <p:slideViewPr>
    <p:cSldViewPr snapToGrid="0">
      <p:cViewPr varScale="1">
        <p:scale>
          <a:sx n="73" d="100"/>
          <a:sy n="73" d="100"/>
        </p:scale>
        <p:origin x="4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6658C-71FA-42B3-9811-00416C983C38}" type="datetimeFigureOut">
              <a:rPr lang="en-GB" smtClean="0"/>
              <a:t>18/11/2024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51040-6773-4FDC-8497-C2E87F1460E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2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51040-6773-4FDC-8497-C2E87F1460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Last April we, as LE2C Cluster and Lombardy Region, launched a new project </a:t>
            </a:r>
            <a:r>
              <a:rPr lang="en-GB" b="1" dirty="0"/>
              <a:t>“H2ERE NETWORK”, </a:t>
            </a:r>
            <a:r>
              <a:rPr lang="en-GB" dirty="0"/>
              <a:t>starting from the urgent need to </a:t>
            </a:r>
            <a:r>
              <a:rPr lang="en-US" b="1" i="0" dirty="0">
                <a:solidFill>
                  <a:srgbClr val="212529"/>
                </a:solidFill>
                <a:effectLst/>
                <a:latin typeface="Raleway" panose="020B0003030101060003" pitchFamily="34" charset="0"/>
              </a:rPr>
              <a:t>facilitate dialogue between the worlds of research and industry</a:t>
            </a:r>
            <a:r>
              <a:rPr lang="en-US" b="0" i="0" dirty="0">
                <a:solidFill>
                  <a:srgbClr val="212529"/>
                </a:solidFill>
                <a:effectLst/>
                <a:latin typeface="Raleway" panose="020B0003030101060003" pitchFamily="34" charset="0"/>
              </a:rPr>
              <a:t> to enhance the development of hydrogen by matching supply and demand.</a:t>
            </a:r>
          </a:p>
          <a:p>
            <a:endParaRPr lang="en-US" b="0" i="0" dirty="0">
              <a:solidFill>
                <a:srgbClr val="212529"/>
              </a:solidFill>
              <a:effectLst/>
              <a:latin typeface="Raleway" panose="020B0003030101060003" pitchFamily="34" charset="0"/>
            </a:endParaRPr>
          </a:p>
          <a:p>
            <a:r>
              <a:rPr lang="en-US" b="0" dirty="0"/>
              <a:t>These considerations led to the idea of creating a networking platform that aims to build a direct link between the worlds of research and industry. Facilitating the matching between companies that want to invest in the field of hydrogen, and universities, research </a:t>
            </a:r>
            <a:r>
              <a:rPr lang="en-US" b="0" dirty="0" err="1"/>
              <a:t>centres</a:t>
            </a:r>
            <a:r>
              <a:rPr lang="en-US" b="0" dirty="0"/>
              <a:t> and private laboratories that have the necessary infrastructure and know-how for the hydrogen technology development.</a:t>
            </a:r>
          </a:p>
          <a:p>
            <a:endParaRPr lang="en-US" b="0" dirty="0"/>
          </a:p>
          <a:p>
            <a:r>
              <a:rPr lang="en-US" b="0" dirty="0"/>
              <a:t>Industries, thanks to an </a:t>
            </a:r>
            <a:r>
              <a:rPr lang="en-US" b="1" dirty="0"/>
              <a:t>interactive map</a:t>
            </a:r>
            <a:r>
              <a:rPr lang="en-US" b="0" dirty="0"/>
              <a:t> and a </a:t>
            </a:r>
            <a:r>
              <a:rPr lang="en-US" b="1" dirty="0"/>
              <a:t>list of keywords </a:t>
            </a:r>
            <a:r>
              <a:rPr lang="en-US" b="0" dirty="0"/>
              <a:t>linked to the field of application (production, transport, storage, end uses, ...) , will be able to find a laboratory that can develop and test their solutions. In parallel, Research </a:t>
            </a:r>
            <a:r>
              <a:rPr lang="en-US" b="0" dirty="0" err="1"/>
              <a:t>Centres</a:t>
            </a:r>
            <a:r>
              <a:rPr lang="en-US" b="0" dirty="0"/>
              <a:t> and Academia will have a useful tool to make their infrastructures wider available and increase their business.</a:t>
            </a:r>
          </a:p>
          <a:p>
            <a:endParaRPr lang="en-US" b="0" dirty="0"/>
          </a:p>
          <a:p>
            <a:r>
              <a:rPr lang="en-US" b="0" dirty="0"/>
              <a:t>At the moment the platform is available only in Lombardy but we are working to expand it at National and, in the future, European level. And I think that this Pilot may be an interesting opportunity to achieve it.</a:t>
            </a:r>
            <a:endParaRPr lang="en-GB" b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51040-6773-4FDC-8497-C2E87F1460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79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D6E9D-551A-5F2E-4697-5B199852D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71684-5CCA-0DB2-AE1F-FD65067C8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66C69-277C-1BB4-E5B0-772248187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A9604-F1EA-76FF-9219-B4DC964F5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51040-6773-4FDC-8497-C2E87F1460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9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663E8-F091-D961-8324-3C35D3059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A26B55-F0DB-8F65-B3AB-0394054FA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C38931-BFE4-881B-115F-EEBF8991D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A1BE0-553E-4358-A74E-D7EB9A5BE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51040-6773-4FDC-8497-C2E87F1460E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9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C7945-B084-65AA-3B82-269AD65E8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3DBAF-6C5E-4BC3-A775-0038CF5F0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FB1872-6E46-D5A4-BC56-1E895384B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D207A-DAA3-DF34-07D0-B1AFF4E8C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51040-6773-4FDC-8497-C2E87F1460E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8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CC21F-087C-2EFD-7767-B7EB8FAE1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30E8BF-933C-4EE7-76F0-462A9659C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4FA221-9F61-98D2-B705-68E51E893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10F72-179F-82C0-E98C-1649C82DD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51040-6773-4FDC-8497-C2E87F1460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8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45010-AF73-93AC-50D6-8772A415E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4CF84-2C5E-0B3A-E5BE-1F552CAAB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BF65E-845A-EAFA-B51E-23D685A4B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643DA-97CB-F5CA-8D23-955D2DF26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51040-6773-4FDC-8497-C2E87F1460E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717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094AF-1110-852D-B822-1B8326E7E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69512-05DA-250F-571A-0ACADA863D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B8075-D112-DFF0-11D3-C9F7EE56E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D817C-3196-D499-CB97-0557BE24F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51040-6773-4FDC-8497-C2E87F1460E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01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51040-6773-4FDC-8497-C2E87F1460E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4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2C9D6-A09D-47A7-A359-C7923E53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A3E883C-ECB0-4995-939E-AB1459AD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7809"/>
            <a:ext cx="2743200" cy="365125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892E6C8-82D7-4393-AF47-A8338178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7809"/>
            <a:ext cx="4114800" cy="365125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754C71C-D887-4ADF-BB9C-34F2376C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7809"/>
            <a:ext cx="2743200" cy="365125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5DAC9B83-FADB-4916-973E-7ADB977039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70676"/>
            <a:ext cx="10515600" cy="914400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7180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l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C57A7F10-5702-4321-B6FA-CB1BFD2EA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7"/>
            <a:ext cx="1768562" cy="12031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97A38DB-74F2-43C1-8626-043A003B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38E4AA-0C84-48D7-988A-D0D99287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1659"/>
            <a:ext cx="1343891" cy="365125"/>
          </a:xfrm>
        </p:spPr>
        <p:txBody>
          <a:bodyPr/>
          <a:lstStyle>
            <a:lvl1pPr>
              <a:defRPr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5C0ABE-4CCE-488F-95BE-EDEAE711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1659"/>
            <a:ext cx="2015837" cy="365125"/>
          </a:xfrm>
        </p:spPr>
        <p:txBody>
          <a:bodyPr/>
          <a:lstStyle>
            <a:lvl1pPr>
              <a:defRPr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2B09ACB-8B2C-40A7-88F3-179B5844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659"/>
            <a:ext cx="1343891" cy="365125"/>
          </a:xfrm>
        </p:spPr>
        <p:txBody>
          <a:bodyPr/>
          <a:lstStyle>
            <a:lvl1pPr>
              <a:defRPr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C7396C3-5A78-4650-8C9A-E9343DCE24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92350"/>
            <a:ext cx="4315691" cy="914400"/>
          </a:xfrm>
        </p:spPr>
        <p:txBody>
          <a:bodyPr/>
          <a:lstStyle>
            <a:lvl1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zawartości 6">
            <a:extLst>
              <a:ext uri="{FF2B5EF4-FFF2-40B4-BE49-F238E27FC236}">
                <a16:creationId xmlns:a16="http://schemas.microsoft.com/office/drawing/2014/main" id="{3EA4DD3F-5EEB-4FBB-87E0-6779D86E6A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38109" y="2292350"/>
            <a:ext cx="4315691" cy="914400"/>
          </a:xfrm>
        </p:spPr>
        <p:txBody>
          <a:bodyPr/>
          <a:lstStyle>
            <a:lvl1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4741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5F70C42F-998D-482E-8117-A839C5BAAD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7"/>
            <a:ext cx="1768562" cy="12031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A64A59ED-41BD-4B35-9F6F-D39DE23291B2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854788-F4B8-4C18-973B-30E8FD4D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8CBA212-9F2E-47C1-B93F-F75640E8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F65C26E-7B0E-4573-B143-106D440A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C1EAC56-67AA-442B-BDA1-71E187C0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3F4EBE8-D0D4-44A5-89B1-19CCA98392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8" y="2057400"/>
            <a:ext cx="10515601" cy="32146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319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rgbClr val="222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D9DE86C-7FE5-40E0-97AE-A2BEFF26215C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8379F2F8-9B92-4057-A377-5E67341A6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5ADC40-310D-45EA-986F-DE82F710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84B4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E27EA8-DE42-43E0-90D6-8A16D3B0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733"/>
            <a:ext cx="1025236" cy="365125"/>
          </a:xfrm>
        </p:spPr>
        <p:txBody>
          <a:bodyPr/>
          <a:lstStyle/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F708B39-6AAE-41B7-BCEE-AA981E97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4733"/>
            <a:ext cx="153785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354030B-6B24-49A3-BEF2-D4FB1C46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4733"/>
            <a:ext cx="1025236" cy="365125"/>
          </a:xfrm>
        </p:spPr>
        <p:txBody>
          <a:bodyPr/>
          <a:lstStyle/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70E47C1-DB43-44B9-97CE-25DEE76958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22475"/>
            <a:ext cx="10515600" cy="3713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8134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rgbClr val="218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B380449A-9F51-4D29-8D89-CAA2A6CA5E57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C7AA139F-E87F-4502-B61E-1444E1E41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9D924E-09B7-41E9-B7DD-6BEACC26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19F0EDA-8719-4E12-AFDF-6CAA7195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419" y="6245513"/>
            <a:ext cx="1461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B326D88-0439-4FDC-9E4B-8D8EED38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819" y="6245513"/>
            <a:ext cx="2192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4551A2-21AB-4998-8A90-4F04C25E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819" y="6245513"/>
            <a:ext cx="1461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E3BDF23E-E161-4A5E-938B-9640F517F6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84388"/>
            <a:ext cx="10515600" cy="369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FCE116"/>
                </a:solidFill>
              </a:defRPr>
            </a:lvl2pPr>
            <a:lvl3pPr>
              <a:defRPr>
                <a:solidFill>
                  <a:srgbClr val="FCE116"/>
                </a:solidFill>
              </a:defRPr>
            </a:lvl3pPr>
            <a:lvl4pPr>
              <a:defRPr>
                <a:solidFill>
                  <a:srgbClr val="FCE116"/>
                </a:solidFill>
              </a:defRPr>
            </a:lvl4pPr>
            <a:lvl5pPr>
              <a:defRPr>
                <a:solidFill>
                  <a:srgbClr val="FCE11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4251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437CC06D-4226-4182-8D70-39ABF61C3B29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4A98B8-3110-4C08-8EBE-3B1A017D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48303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48BB-CCC9-41BC-8F02-4504548E9CD9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B2C5-B31D-4E26-8AE5-CF53E273BB1A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6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3E5FD-1B62-4985-95E0-03831D9D3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22D4D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D412F3E-7EC9-4C74-ABEE-88EE3DFDF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184B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67F661-89E7-4B7E-B35F-A2FB59EA6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0D509B-3DAF-4CB0-A247-45F70E12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13934D-73A3-44E7-9C5D-C82795F0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31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35339F-7D2A-4792-AEF9-55F5001B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9E5B99-CF5C-4944-B84F-A7327BB89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BD52E0-F5F5-4A74-BC6C-DBA066DD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430928-9187-461A-9A03-B5E1B740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9D818BF-FF7D-4A26-B80B-DC7C363F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256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4CF1E7-3F07-4C66-A950-315DCE22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22D4D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3680F3-A459-4DDE-B0AD-8970EE82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184B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55FA45-10CE-41B5-91DF-8A53A97F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9B2C72-5043-4E97-B3A8-AAD30CB8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B59D15E-2C81-4595-8FEF-C3F866F1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73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DEECB2-C090-45C6-B77B-72CBD2C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AA214D-D5DE-44E6-8053-25AAEEF88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8DF1EE7-644C-42D0-BB7A-033F45EBA1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941990-C0F5-4212-8D79-2E0117E1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4473D7-C52B-4493-BE3D-CACE7BF7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7BB333-0275-411B-89D4-56A53F4F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96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28C65E55-392A-4FDA-8145-53902E358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61A91DD-BFFC-4C6B-81D3-21B8CC35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09F973-DBB5-4C0E-96DD-BB6DF77E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730"/>
            <a:ext cx="13923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8A09741-6CB2-45F5-B9CB-C89E97EC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4730"/>
            <a:ext cx="20885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70CD48-0591-4E49-B12E-506A86E5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4730"/>
            <a:ext cx="13923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A6876B5-FA04-41D0-B16E-5A1CE7A340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60588"/>
            <a:ext cx="10515600" cy="25495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43142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794CDD-6C73-4B92-8136-C2B8815BF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3797A0-744F-463F-8260-8E5E9A9FA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184B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C6AA13E-22E8-4225-82BD-9F0A51DD5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5414332-411D-4F65-B679-F89DC2C1A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184B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0EF50D3-DF49-4809-BD15-B59515D3C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2584561-62E6-42F0-8A73-201E73AC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2B34E4C-ECE8-40BA-9060-D139C819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E6CD62-3427-4A05-A5EB-99787660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10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70C616-C17B-4669-92B2-FB161666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07206CD-9CE0-4A13-BFF5-963C337DC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00CC832-B6F1-4A02-A58D-F0A5349F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68A1AF0-603A-4859-92FA-CAC7E596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66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8FDEB6D-3557-44C4-BA1D-E6B25E13F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97C284D-CBB8-4091-969B-EB7AF0E7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10CBB7-0EE8-4B79-AEC2-EA23A58F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357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D56FF1-60BE-4538-B6FD-E5E37D7B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22D4D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5742BF-B1EA-41AC-9DD8-3D0657BD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222D4D"/>
                </a:solidFill>
              </a:defRPr>
            </a:lvl1pPr>
            <a:lvl2pPr>
              <a:defRPr sz="2800">
                <a:solidFill>
                  <a:srgbClr val="222D4D"/>
                </a:solidFill>
              </a:defRPr>
            </a:lvl2pPr>
            <a:lvl3pPr>
              <a:defRPr sz="2400">
                <a:solidFill>
                  <a:srgbClr val="222D4D"/>
                </a:solidFill>
              </a:defRPr>
            </a:lvl3pPr>
            <a:lvl4pPr>
              <a:defRPr sz="2000">
                <a:solidFill>
                  <a:srgbClr val="222D4D"/>
                </a:solidFill>
              </a:defRPr>
            </a:lvl4pPr>
            <a:lvl5pPr>
              <a:defRPr sz="2000">
                <a:solidFill>
                  <a:srgbClr val="222D4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C2F9E8-9814-432E-947D-D16DA3847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22D4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3BC00C-59C0-481C-963A-E5BB8CD4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E23CE7-663E-4801-8684-20F2AB1D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52F344-D455-4739-92F0-6E8F4E67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508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247889-FDDA-4B6A-A09F-A66DCAE6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22D4D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7F1E635-31B7-4927-BAC9-63EFFA72E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D35496-904A-4D0B-B56C-37A705D3F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22D4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9A546C9-1B80-4368-8E51-4DB015C7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D45D8E-12C9-415C-948D-7338168B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5224244-A60E-40AD-BBAA-8928E298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883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13FF38-1AC2-4842-8BE4-AC3F07F3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22D4D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FDE194-1D34-4C84-BCEF-1E31B5A75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CCD83B-323F-4383-9213-01AB044C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3AAF63-2F0B-4636-9053-72FB4301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6D251D-296A-4A8A-870E-7AB14C1A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44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e vertical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CACB990-BCE0-427D-8F01-67D6B4BA2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22D4D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59410C3-C891-45D1-A49C-5CCCC3604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222D4D"/>
                </a:solidFill>
              </a:defRPr>
            </a:lvl1pPr>
            <a:lvl2pPr>
              <a:defRPr>
                <a:solidFill>
                  <a:srgbClr val="222D4D"/>
                </a:solidFill>
              </a:defRPr>
            </a:lvl2pPr>
            <a:lvl3pPr>
              <a:defRPr>
                <a:solidFill>
                  <a:srgbClr val="222D4D"/>
                </a:solidFill>
              </a:defRPr>
            </a:lvl3pPr>
            <a:lvl4pPr>
              <a:defRPr>
                <a:solidFill>
                  <a:srgbClr val="222D4D"/>
                </a:solidFill>
              </a:defRPr>
            </a:lvl4pPr>
            <a:lvl5pPr>
              <a:defRPr>
                <a:solidFill>
                  <a:srgbClr val="222D4D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5AC431-CEDD-438F-8DB8-FB1CE191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7F6A-1411-4492-A640-DA25330F0B81}" type="datetimeFigureOut">
              <a:rPr lang="pl-PL" smtClean="0"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599748-CC16-46BC-A893-67B48ADB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2C40A2-F603-4BC0-AFB7-CB854DEF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C2BB-D97F-486A-A8A2-EBF64814CA80}" type="slidenum">
              <a:rPr lang="pl-PL" smtClean="0"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1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8A9F5734-FD3D-4FB2-840B-EAD2C387AB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2AA5040-D111-4F33-81A2-C25D7F86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1A392D7-A571-4BC8-9200-99B79293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1661"/>
            <a:ext cx="14879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033242C-F264-4E62-A275-DC9926D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1661"/>
            <a:ext cx="22319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670668-5255-43D2-A99F-16105413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661"/>
            <a:ext cx="14879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D7A20B1-57EF-4037-BB16-89AD1DE36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2600" y="2125951"/>
            <a:ext cx="5791199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4197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el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C57A7F10-5702-4321-B6FA-CB1BFD2EA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7"/>
            <a:ext cx="1768562" cy="12031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97A38DB-74F2-43C1-8626-043A003BE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38E4AA-0C84-48D7-988A-D0D99287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1659"/>
            <a:ext cx="1343891" cy="365125"/>
          </a:xfrm>
        </p:spPr>
        <p:txBody>
          <a:bodyPr/>
          <a:lstStyle>
            <a:lvl1pPr>
              <a:defRPr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5C0ABE-4CCE-488F-95BE-EDEAE711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1659"/>
            <a:ext cx="2015837" cy="365125"/>
          </a:xfrm>
        </p:spPr>
        <p:txBody>
          <a:bodyPr/>
          <a:lstStyle>
            <a:lvl1pPr>
              <a:defRPr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2B09ACB-8B2C-40A7-88F3-179B5844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659"/>
            <a:ext cx="1343891" cy="365125"/>
          </a:xfrm>
        </p:spPr>
        <p:txBody>
          <a:bodyPr/>
          <a:lstStyle>
            <a:lvl1pPr>
              <a:defRPr>
                <a:solidFill>
                  <a:srgbClr val="2184B4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C7396C3-5A78-4650-8C9A-E9343DCE24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292350"/>
            <a:ext cx="4315691" cy="914400"/>
          </a:xfrm>
        </p:spPr>
        <p:txBody>
          <a:bodyPr/>
          <a:lstStyle>
            <a:lvl1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zawartości 6">
            <a:extLst>
              <a:ext uri="{FF2B5EF4-FFF2-40B4-BE49-F238E27FC236}">
                <a16:creationId xmlns:a16="http://schemas.microsoft.com/office/drawing/2014/main" id="{3EA4DD3F-5EEB-4FBB-87E0-6779D86E6A2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38109" y="2292350"/>
            <a:ext cx="4315691" cy="914400"/>
          </a:xfrm>
        </p:spPr>
        <p:txBody>
          <a:bodyPr/>
          <a:lstStyle>
            <a:lvl1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rgbClr val="222D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4741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5F70C42F-998D-482E-8117-A839C5BAAD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7"/>
            <a:ext cx="1768562" cy="12031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A64A59ED-41BD-4B35-9F6F-D39DE23291B2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0854788-F4B8-4C18-973B-30E8FD4D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8CBA212-9F2E-47C1-B93F-F75640E8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F65C26E-7B0E-4573-B143-106D440A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C1EAC56-67AA-442B-BDA1-71E187C0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23F4EBE8-D0D4-44A5-89B1-19CCA98392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8" y="2057400"/>
            <a:ext cx="10515601" cy="32146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31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rgbClr val="222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D9DE86C-7FE5-40E0-97AE-A2BEFF26215C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8379F2F8-9B92-4057-A377-5E67341A61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5ADC40-310D-45EA-986F-DE82F710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84B4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E27EA8-DE42-43E0-90D6-8A16D3B0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733"/>
            <a:ext cx="1025236" cy="365125"/>
          </a:xfrm>
        </p:spPr>
        <p:txBody>
          <a:bodyPr/>
          <a:lstStyle/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F708B39-6AAE-41B7-BCEE-AA981E970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4733"/>
            <a:ext cx="153785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354030B-6B24-49A3-BEF2-D4FB1C46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4733"/>
            <a:ext cx="1025236" cy="365125"/>
          </a:xfrm>
        </p:spPr>
        <p:txBody>
          <a:bodyPr/>
          <a:lstStyle/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70E47C1-DB43-44B9-97CE-25DEE76958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22475"/>
            <a:ext cx="10515600" cy="3713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8134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rgbClr val="218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B380449A-9F51-4D29-8D89-CAA2A6CA5E57}"/>
              </a:ext>
            </a:extLst>
          </p:cNvPr>
          <p:cNvSpPr/>
          <p:nvPr userDrawn="1"/>
        </p:nvSpPr>
        <p:spPr>
          <a:xfrm>
            <a:off x="0" y="6662057"/>
            <a:ext cx="12192000" cy="195943"/>
          </a:xfrm>
          <a:prstGeom prst="rect">
            <a:avLst/>
          </a:prstGeom>
          <a:solidFill>
            <a:srgbClr val="FCE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C7AA139F-E87F-4502-B61E-1444E1E41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D9D924E-09B7-41E9-B7DD-6BEACC26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19F0EDA-8719-4E12-AFDF-6CAA7195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419" y="6245513"/>
            <a:ext cx="1461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B326D88-0439-4FDC-9E4B-8D8EED38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819" y="6245513"/>
            <a:ext cx="2192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44551A2-21AB-4998-8A90-4F04C25E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819" y="6245513"/>
            <a:ext cx="1461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E3BDF23E-E161-4A5E-938B-9640F517F6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84388"/>
            <a:ext cx="10515600" cy="369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FCE116"/>
                </a:solidFill>
              </a:defRPr>
            </a:lvl2pPr>
            <a:lvl3pPr>
              <a:defRPr>
                <a:solidFill>
                  <a:srgbClr val="FCE116"/>
                </a:solidFill>
              </a:defRPr>
            </a:lvl3pPr>
            <a:lvl4pPr>
              <a:defRPr>
                <a:solidFill>
                  <a:srgbClr val="FCE116"/>
                </a:solidFill>
              </a:defRPr>
            </a:lvl4pPr>
            <a:lvl5pPr>
              <a:defRPr>
                <a:solidFill>
                  <a:srgbClr val="FCE11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4251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28C65E55-392A-4FDA-8145-53902E358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61A91DD-BFFC-4C6B-81D3-21B8CC35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09F973-DBB5-4C0E-96DD-BB6DF77E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730"/>
            <a:ext cx="13923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8A09741-6CB2-45F5-B9CB-C89E97EC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4730"/>
            <a:ext cx="20885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70CD48-0591-4E49-B12E-506A86E5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4730"/>
            <a:ext cx="13923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8A6876B5-FA04-41D0-B16E-5A1CE7A340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60588"/>
            <a:ext cx="10515600" cy="25495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4314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8A9F5734-FD3D-4FB2-840B-EAD2C387AB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8541" y="6355684"/>
            <a:ext cx="1778611" cy="1209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2AA5040-D111-4F33-81A2-C25D7F86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FCE11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1A392D7-A571-4BC8-9200-99B79293C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1661"/>
            <a:ext cx="14879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033242C-F264-4E62-A275-DC9926D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1661"/>
            <a:ext cx="22319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B670668-5255-43D2-A99F-16105413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1661"/>
            <a:ext cx="14879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D7A20B1-57EF-4037-BB16-89AD1DE36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2600" y="2125951"/>
            <a:ext cx="5791199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4197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02FAD39-5F77-4ADB-A5BA-65A0AAE7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F07B44-84AD-4FCD-B3CD-86B382EE6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DBA47E-D161-4B15-9743-DC5FFDDD1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7AC031A-0959-4887-9D6A-0479DB64A7FA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AF6346-FF93-44FD-ACE3-68BF46A5E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AEEC04-6202-413F-9E4A-E0E3A1128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AF8AA39-62FF-45A3-91C3-E95EBE93D6FB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87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6" r:id="rId13"/>
    <p:sldLayoutId id="2147483655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D1D6EC5-B1AF-4F97-B1C6-5DA1B3F5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3DBA5E2-0A3B-45A1-B268-756DDB060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85D8EE6-3840-4B50-825C-E5AE193B0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07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4F27F6A-1411-4492-A640-DA25330F0B81}" type="datetimeFigureOut">
              <a:rPr lang="pl-PL" smtClean="0"/>
              <a:pPr/>
              <a:t>18.11.2024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5C60C9-4F3C-4586-A8B9-92E94663C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78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765005-D4CE-4029-B7BF-5A26A22C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78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DB0C2BB-D97F-486A-A8A2-EBF64814CA80}" type="slidenum">
              <a:rPr lang="pl-PL" smtClean="0"/>
              <a:pPr/>
              <a:t>‹N›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0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pexels.com/photo/photo-of-people-having-meeting-3183186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zione-energetica.assolombarda.it/h2er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58A0-1178-4D81-A86A-03593E42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883" y="2181696"/>
            <a:ext cx="4495557" cy="3179079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Source Sans Pro"/>
                <a:ea typeface="Source Sans Pro"/>
              </a:rPr>
              <a:t>Hydrogen Pilot Summit </a:t>
            </a:r>
            <a:br>
              <a:rPr lang="en-GB" sz="3600" dirty="0"/>
            </a:br>
            <a:r>
              <a:rPr lang="en-GB" sz="2700" b="0" i="1" dirty="0">
                <a:latin typeface="Source Sans Pro"/>
              </a:rPr>
              <a:t>18</a:t>
            </a:r>
            <a:r>
              <a:rPr lang="en-GB" sz="2700" b="0" i="1" baseline="30000" dirty="0">
                <a:latin typeface="Source Sans Pro"/>
              </a:rPr>
              <a:t>th</a:t>
            </a:r>
            <a:r>
              <a:rPr lang="en-GB" sz="2700" b="0" i="1" dirty="0">
                <a:latin typeface="Source Sans Pro"/>
              </a:rPr>
              <a:t> November</a:t>
            </a:r>
            <a:r>
              <a:rPr lang="en-GB" sz="2700" b="0" i="1" dirty="0">
                <a:latin typeface="Source Sans Pro"/>
                <a:ea typeface="Source Sans Pro"/>
              </a:rPr>
              <a:t> 2024</a:t>
            </a:r>
            <a:br>
              <a:rPr lang="en-GB" sz="3600" dirty="0"/>
            </a:br>
            <a:r>
              <a:rPr lang="en-GB" sz="3600" dirty="0">
                <a:latin typeface="Source Sans Pro"/>
                <a:ea typeface="Source Sans Pro"/>
              </a:rPr>
              <a:t> </a:t>
            </a:r>
            <a:br>
              <a:rPr lang="en-GB" sz="3600" dirty="0"/>
            </a:br>
            <a:r>
              <a:rPr lang="en-GB" dirty="0">
                <a:solidFill>
                  <a:srgbClr val="3A92BA"/>
                </a:solidFill>
              </a:rPr>
              <a:t>Demo case:</a:t>
            </a:r>
            <a:br>
              <a:rPr lang="en-GB" dirty="0"/>
            </a:br>
            <a:r>
              <a:rPr lang="en-GB" sz="6000" dirty="0">
                <a:solidFill>
                  <a:srgbClr val="FFC000"/>
                </a:solidFill>
                <a:latin typeface="Source Sans Pro"/>
                <a:ea typeface="Source Sans Pro"/>
              </a:rPr>
              <a:t>H2 Networks and Portfolios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844B1-3B9E-DEF4-D5BE-5F5743909AED}"/>
              </a:ext>
            </a:extLst>
          </p:cNvPr>
          <p:cNvSpPr txBox="1"/>
          <p:nvPr/>
        </p:nvSpPr>
        <p:spPr>
          <a:xfrm>
            <a:off x="869626" y="4160446"/>
            <a:ext cx="37306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latin typeface="Source Sans Pro"/>
                <a:ea typeface="Source Sans Pro"/>
              </a:rPr>
              <a:t>Lombardy region</a:t>
            </a:r>
            <a:endParaRPr lang="en-US" sz="2400" b="1" dirty="0">
              <a:solidFill>
                <a:srgbClr val="222D4D"/>
              </a:solidFill>
              <a:latin typeface="Source Sans Pro"/>
            </a:endParaRPr>
          </a:p>
          <a:p>
            <a:pPr algn="r"/>
            <a:r>
              <a:rPr lang="en-US" sz="2000" dirty="0">
                <a:solidFill>
                  <a:srgbClr val="222D4D"/>
                </a:solidFill>
                <a:latin typeface="Source Sans Pro"/>
              </a:rPr>
              <a:t>Fabrizio </a:t>
            </a:r>
            <a:r>
              <a:rPr lang="en-US" sz="2000" dirty="0" err="1">
                <a:solidFill>
                  <a:srgbClr val="222D4D"/>
                </a:solidFill>
                <a:latin typeface="Source Sans Pro"/>
              </a:rPr>
              <a:t>Guarrasi</a:t>
            </a:r>
            <a:r>
              <a:rPr lang="en-US" sz="2000" dirty="0">
                <a:solidFill>
                  <a:srgbClr val="222D4D"/>
                </a:solidFill>
                <a:latin typeface="Source Sans Pro"/>
              </a:rPr>
              <a:t>, </a:t>
            </a:r>
          </a:p>
          <a:p>
            <a:pPr algn="r"/>
            <a:r>
              <a:rPr lang="en-US" sz="1400" i="1" dirty="0">
                <a:solidFill>
                  <a:srgbClr val="222D4D"/>
                </a:solidFill>
                <a:latin typeface="Source Sans Pro"/>
              </a:rPr>
              <a:t>Innovation Manager at </a:t>
            </a:r>
          </a:p>
          <a:p>
            <a:pPr algn="r"/>
            <a:r>
              <a:rPr lang="en-US" sz="1400" i="1" dirty="0">
                <a:solidFill>
                  <a:srgbClr val="222D4D"/>
                </a:solidFill>
                <a:latin typeface="Source Sans Pro"/>
              </a:rPr>
              <a:t>Lombardy Energy Cleantech Cluster – LE2C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22BDB0-2A81-5BEB-EEAA-773A065F7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94" y="5441490"/>
            <a:ext cx="1652533" cy="5717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83AF7C6-46B4-32E2-32E8-728D78683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60" y="722773"/>
            <a:ext cx="3300193" cy="22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1BF7F-9340-5B3D-80E5-11052CE8C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>
            <a:extLst>
              <a:ext uri="{FF2B5EF4-FFF2-40B4-BE49-F238E27FC236}">
                <a16:creationId xmlns:a16="http://schemas.microsoft.com/office/drawing/2014/main" id="{7FD1D690-1682-5B55-E697-5497CC0E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ource Sans Pro"/>
                <a:ea typeface="Source Sans Pro"/>
              </a:rPr>
              <a:t>Future opportunities to collaborate</a:t>
            </a:r>
            <a:br>
              <a:rPr lang="en-GB" dirty="0">
                <a:latin typeface="Source Sans Pro"/>
                <a:ea typeface="Source Sans Pro"/>
              </a:rPr>
            </a:br>
            <a:r>
              <a:rPr lang="en-GB" sz="2400" dirty="0">
                <a:solidFill>
                  <a:srgbClr val="FFC000"/>
                </a:solidFill>
                <a:latin typeface="Source Sans Pro"/>
                <a:ea typeface="Source Sans Pro"/>
              </a:rPr>
              <a:t>Matchmaking event </a:t>
            </a:r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8" name="Immagine 7" descr="Immagine che contiene uomo, vestiti, testo, persona&#10;&#10;Descrizione generata automaticamente">
            <a:extLst>
              <a:ext uri="{FF2B5EF4-FFF2-40B4-BE49-F238E27FC236}">
                <a16:creationId xmlns:a16="http://schemas.microsoft.com/office/drawing/2014/main" id="{D7982BDD-B0B2-EAC7-07B8-0F8EB44B3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0269" r="-67"/>
          <a:stretch/>
        </p:blipFill>
        <p:spPr>
          <a:xfrm>
            <a:off x="6172691" y="1282045"/>
            <a:ext cx="5704066" cy="3040980"/>
          </a:xfrm>
          <a:prstGeom prst="rect">
            <a:avLst/>
          </a:prstGeom>
        </p:spPr>
      </p:pic>
      <p:pic>
        <p:nvPicPr>
          <p:cNvPr id="9" name="Immagine 8" descr="Immagine che contiene vestiti, uomo, abito, persona&#10;&#10;Descrizione generata automaticamente">
            <a:extLst>
              <a:ext uri="{FF2B5EF4-FFF2-40B4-BE49-F238E27FC236}">
                <a16:creationId xmlns:a16="http://schemas.microsoft.com/office/drawing/2014/main" id="{E1389934-2EBC-5AF3-5CBD-928D633B5B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62" r="7923" b="5030"/>
          <a:stretch/>
        </p:blipFill>
        <p:spPr>
          <a:xfrm>
            <a:off x="6172691" y="4437992"/>
            <a:ext cx="2893397" cy="1840260"/>
          </a:xfrm>
          <a:prstGeom prst="rect">
            <a:avLst/>
          </a:prstGeom>
        </p:spPr>
      </p:pic>
      <p:pic>
        <p:nvPicPr>
          <p:cNvPr id="10" name="Immagine 9" descr="Immagine che contiene vestiti, testo, persona, uomo&#10;&#10;Descrizione generata automaticamente">
            <a:extLst>
              <a:ext uri="{FF2B5EF4-FFF2-40B4-BE49-F238E27FC236}">
                <a16:creationId xmlns:a16="http://schemas.microsoft.com/office/drawing/2014/main" id="{72679A74-27C6-3713-0AC5-7EC58C4545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52" b="7716"/>
          <a:stretch/>
        </p:blipFill>
        <p:spPr>
          <a:xfrm>
            <a:off x="9226029" y="4448839"/>
            <a:ext cx="2644524" cy="182941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6447BE9-9060-A534-AAD5-A98F30A12966}"/>
              </a:ext>
            </a:extLst>
          </p:cNvPr>
          <p:cNvSpPr txBox="1"/>
          <p:nvPr/>
        </p:nvSpPr>
        <p:spPr>
          <a:xfrm>
            <a:off x="838200" y="2195268"/>
            <a:ext cx="57785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Approximately </a:t>
            </a:r>
            <a:r>
              <a:rPr lang="en-US" sz="1900" b="1">
                <a:latin typeface="Source Sans Pro" panose="020B05030304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55 participants </a:t>
            </a:r>
            <a:endParaRPr lang="it-IT" sz="1900" b="1">
              <a:latin typeface="Source Sans Pro" panose="020B0503030403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FABE1B-2D47-484F-24CE-2C2512D09880}"/>
              </a:ext>
            </a:extLst>
          </p:cNvPr>
          <p:cNvSpPr txBox="1"/>
          <p:nvPr/>
        </p:nvSpPr>
        <p:spPr>
          <a:xfrm>
            <a:off x="3448197" y="2897341"/>
            <a:ext cx="2644524" cy="216982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r>
              <a:rPr lang="en-US" sz="1900" b="1" u="sng">
                <a:solidFill>
                  <a:srgbClr val="409AED"/>
                </a:solidFill>
                <a:ea typeface="Cambria"/>
              </a:rPr>
              <a:t>3 thematic sessions:</a:t>
            </a:r>
          </a:p>
          <a:p>
            <a:endParaRPr lang="en-US" sz="1900" dirty="0"/>
          </a:p>
          <a:p>
            <a:pPr marL="457189" indent="-457189">
              <a:buAutoNum type="arabicPeriod"/>
            </a:pPr>
            <a:r>
              <a:rPr lang="en-US" sz="1900" dirty="0">
                <a:solidFill>
                  <a:schemeClr val="dk1"/>
                </a:solidFill>
                <a:ea typeface="Cambria"/>
              </a:rPr>
              <a:t>Carbon-intensive industries</a:t>
            </a:r>
          </a:p>
          <a:p>
            <a:pPr marL="457189" indent="-457189">
              <a:buAutoNum type="arabicPeriod"/>
            </a:pPr>
            <a:r>
              <a:rPr lang="en-US" sz="1900" dirty="0">
                <a:solidFill>
                  <a:schemeClr val="dk1"/>
                </a:solidFill>
                <a:ea typeface="Cambria"/>
              </a:rPr>
              <a:t>Production of H2</a:t>
            </a:r>
          </a:p>
          <a:p>
            <a:pPr marL="457189" indent="-457189">
              <a:buAutoNum type="arabicPeriod"/>
            </a:pPr>
            <a:r>
              <a:rPr lang="en-US" sz="1900" dirty="0">
                <a:solidFill>
                  <a:schemeClr val="dk1"/>
                </a:solidFill>
                <a:ea typeface="Cambria"/>
              </a:rPr>
              <a:t>Maritime application</a:t>
            </a:r>
            <a:endParaRPr lang="it-IT" sz="1900">
              <a:solidFill>
                <a:schemeClr val="dk1"/>
              </a:solidFill>
              <a:ea typeface="Cambria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BC97936-22F0-1655-2888-4313C547111F}"/>
              </a:ext>
            </a:extLst>
          </p:cNvPr>
          <p:cNvSpPr txBox="1"/>
          <p:nvPr/>
        </p:nvSpPr>
        <p:spPr>
          <a:xfrm>
            <a:off x="838200" y="2897341"/>
            <a:ext cx="2679700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1900" b="1" u="sng" dirty="0">
                <a:solidFill>
                  <a:srgbClr val="409AED"/>
                </a:solidFill>
                <a:latin typeface="Calibri "/>
                <a:ea typeface="Cambria"/>
              </a:rPr>
              <a:t>13 </a:t>
            </a:r>
            <a:r>
              <a:rPr lang="it-IT" sz="1900" b="1" u="sng" dirty="0" err="1">
                <a:solidFill>
                  <a:srgbClr val="409AED"/>
                </a:solidFill>
                <a:latin typeface="Calibri "/>
                <a:ea typeface="Cambria"/>
              </a:rPr>
              <a:t>selected</a:t>
            </a:r>
            <a:r>
              <a:rPr lang="it-IT" sz="1900" b="1" u="sng" dirty="0">
                <a:solidFill>
                  <a:srgbClr val="409AED"/>
                </a:solidFill>
                <a:latin typeface="Calibri "/>
                <a:ea typeface="Cambria"/>
              </a:rPr>
              <a:t> pitches:</a:t>
            </a:r>
          </a:p>
          <a:p>
            <a:endParaRPr lang="it-IT" sz="1900" b="1" dirty="0">
              <a:solidFill>
                <a:srgbClr val="409AED"/>
              </a:solidFill>
              <a:latin typeface="Calibri "/>
              <a:ea typeface="Cambria"/>
            </a:endParaRPr>
          </a:p>
          <a:p>
            <a:pPr marL="380990" indent="-380990">
              <a:buFont typeface="Arial"/>
              <a:buChar char="•"/>
            </a:pPr>
            <a:r>
              <a:rPr lang="it-IT" sz="1900" dirty="0">
                <a:solidFill>
                  <a:schemeClr val="dk1"/>
                </a:solidFill>
                <a:latin typeface="Calibri "/>
                <a:ea typeface="Cambria"/>
              </a:rPr>
              <a:t>4 Lombardia    </a:t>
            </a:r>
          </a:p>
          <a:p>
            <a:pPr marL="380990" indent="-380990">
              <a:buFont typeface="Arial"/>
              <a:buChar char="•"/>
            </a:pPr>
            <a:r>
              <a:rPr lang="it-IT" sz="1900" dirty="0">
                <a:solidFill>
                  <a:schemeClr val="dk1"/>
                </a:solidFill>
                <a:latin typeface="Calibri "/>
                <a:ea typeface="Cambria"/>
              </a:rPr>
              <a:t>4 FVG</a:t>
            </a:r>
          </a:p>
          <a:p>
            <a:pPr marL="380990" indent="-380990">
              <a:buFont typeface="Arial"/>
              <a:buChar char="•"/>
            </a:pPr>
            <a:r>
              <a:rPr lang="it-IT" sz="1900" dirty="0">
                <a:solidFill>
                  <a:schemeClr val="dk1"/>
                </a:solidFill>
                <a:latin typeface="Calibri "/>
                <a:ea typeface="Cambria"/>
              </a:rPr>
              <a:t>2 Slovenia</a:t>
            </a:r>
            <a:endParaRPr lang="it-IT" sz="1900" dirty="0">
              <a:solidFill>
                <a:schemeClr val="dk1"/>
              </a:solidFill>
              <a:latin typeface="Calibri "/>
            </a:endParaRPr>
          </a:p>
          <a:p>
            <a:pPr marL="380990" indent="-380990">
              <a:buFont typeface="Arial"/>
              <a:buChar char="•"/>
            </a:pPr>
            <a:r>
              <a:rPr lang="it-IT" sz="1900" dirty="0">
                <a:solidFill>
                  <a:schemeClr val="dk1"/>
                </a:solidFill>
                <a:latin typeface="Calibri "/>
                <a:ea typeface="Cambria"/>
              </a:rPr>
              <a:t>1 Emilia-Romagna</a:t>
            </a:r>
          </a:p>
          <a:p>
            <a:pPr marL="380990" indent="-380990">
              <a:buFont typeface="Arial"/>
              <a:buChar char="•"/>
            </a:pPr>
            <a:r>
              <a:rPr lang="it-IT" sz="1900" dirty="0">
                <a:solidFill>
                  <a:schemeClr val="dk1"/>
                </a:solidFill>
                <a:latin typeface="Calibri "/>
                <a:ea typeface="Cambria"/>
              </a:rPr>
              <a:t>1 Malopolska</a:t>
            </a:r>
          </a:p>
          <a:p>
            <a:pPr marL="380990" indent="-380990">
              <a:buFont typeface="Arial"/>
              <a:buChar char="•"/>
            </a:pPr>
            <a:r>
              <a:rPr lang="it-IT" sz="1900" dirty="0">
                <a:solidFill>
                  <a:schemeClr val="dk1"/>
                </a:solidFill>
                <a:latin typeface="Calibri "/>
                <a:ea typeface="Cambria"/>
              </a:rPr>
              <a:t>1 Scotland</a:t>
            </a:r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0ADC193D-D8FB-9A9D-C709-B40290BFBDD7}"/>
              </a:ext>
            </a:extLst>
          </p:cNvPr>
          <p:cNvSpPr txBox="1">
            <a:spLocks/>
          </p:cNvSpPr>
          <p:nvPr/>
        </p:nvSpPr>
        <p:spPr>
          <a:xfrm>
            <a:off x="838200" y="1432562"/>
            <a:ext cx="7205220" cy="503617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263248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198">
              <a:spcAft>
                <a:spcPts val="0"/>
              </a:spcAft>
              <a:buNone/>
            </a:pPr>
            <a:r>
              <a:rPr lang="it-IT" sz="2400" b="1" dirty="0">
                <a:solidFill>
                  <a:srgbClr val="3A92BA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Arial"/>
              </a:rPr>
              <a:t>H2 Pitching &amp; Matchmaking event </a:t>
            </a:r>
          </a:p>
        </p:txBody>
      </p:sp>
    </p:spTree>
    <p:extLst>
      <p:ext uri="{BB962C8B-B14F-4D97-AF65-F5344CB8AC3E}">
        <p14:creationId xmlns:p14="http://schemas.microsoft.com/office/powerpoint/2010/main" val="253052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A5761-026B-1572-184A-A0B07C27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>
            <a:extLst>
              <a:ext uri="{FF2B5EF4-FFF2-40B4-BE49-F238E27FC236}">
                <a16:creationId xmlns:a16="http://schemas.microsoft.com/office/drawing/2014/main" id="{A6B9C6C2-3400-2378-993C-85AE9BDF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72167" cy="1325563"/>
          </a:xfrm>
        </p:spPr>
        <p:txBody>
          <a:bodyPr/>
          <a:lstStyle/>
          <a:p>
            <a:r>
              <a:rPr lang="en-GB" dirty="0">
                <a:latin typeface="Source Sans Pro"/>
                <a:ea typeface="Source Sans Pro"/>
              </a:rPr>
              <a:t>Future opportunities to collaborate</a:t>
            </a:r>
            <a:br>
              <a:rPr lang="en-GB" dirty="0">
                <a:latin typeface="Source Sans Pro"/>
                <a:ea typeface="Source Sans Pro"/>
              </a:rPr>
            </a:br>
            <a:r>
              <a:rPr lang="en-GB" sz="2400" dirty="0">
                <a:solidFill>
                  <a:srgbClr val="FFC000"/>
                </a:solidFill>
                <a:latin typeface="Source Sans Pro"/>
                <a:ea typeface="Source Sans Pro"/>
              </a:rPr>
              <a:t>Matchmaking event </a:t>
            </a:r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2" name="Immagine 1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532F00E7-73A1-0A96-F632-D4BB8BE1FD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" r="1235" b="1918"/>
          <a:stretch/>
        </p:blipFill>
        <p:spPr>
          <a:xfrm>
            <a:off x="5420412" y="2281716"/>
            <a:ext cx="6442409" cy="3258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418915D6-3696-50D6-28A1-A03CE3455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295" y="4473643"/>
            <a:ext cx="1914426" cy="1520810"/>
          </a:xfrm>
          <a:prstGeom prst="rect">
            <a:avLst/>
          </a:prstGeom>
        </p:spPr>
      </p:pic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9D160010-DE86-4251-9031-B501524CF670}"/>
              </a:ext>
            </a:extLst>
          </p:cNvPr>
          <p:cNvSpPr txBox="1">
            <a:spLocks/>
          </p:cNvSpPr>
          <p:nvPr/>
        </p:nvSpPr>
        <p:spPr>
          <a:xfrm>
            <a:off x="875908" y="2384357"/>
            <a:ext cx="4149363" cy="17454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b="1" u="sng" dirty="0">
                <a:latin typeface="Calibri "/>
                <a:ea typeface="Roboto"/>
              </a:rPr>
              <a:t>10 companies were selected</a:t>
            </a:r>
            <a:r>
              <a:rPr lang="en-GB" sz="2200" dirty="0">
                <a:latin typeface="Calibri "/>
                <a:ea typeface="Roboto"/>
              </a:rPr>
              <a:t> </a:t>
            </a:r>
          </a:p>
          <a:p>
            <a:pPr marL="0" indent="0">
              <a:buNone/>
            </a:pPr>
            <a:r>
              <a:rPr lang="en-GB" sz="2000" dirty="0">
                <a:latin typeface="Calibri "/>
                <a:ea typeface="Roboto"/>
              </a:rPr>
              <a:t>from Lombardy, Emilia Romagna, FVG, Slovenia, and </a:t>
            </a:r>
            <a:r>
              <a:rPr lang="en-GB" sz="2000" dirty="0" err="1">
                <a:latin typeface="Calibri "/>
                <a:ea typeface="Roboto"/>
              </a:rPr>
              <a:t>Malopolska</a:t>
            </a:r>
            <a:r>
              <a:rPr lang="en-GB" sz="2000" dirty="0">
                <a:latin typeface="Calibri "/>
                <a:ea typeface="Roboto"/>
              </a:rPr>
              <a:t> and </a:t>
            </a:r>
            <a:r>
              <a:rPr lang="en-GB" sz="2000" b="1" dirty="0">
                <a:latin typeface="Calibri "/>
                <a:ea typeface="Roboto"/>
              </a:rPr>
              <a:t>involved in an I3 project proposal.</a:t>
            </a:r>
          </a:p>
          <a:p>
            <a:pPr marL="0" indent="0">
              <a:buNone/>
            </a:pPr>
            <a:r>
              <a:rPr lang="en-GB" sz="2000" dirty="0">
                <a:latin typeface="Calibri "/>
                <a:ea typeface="Roboto"/>
              </a:rPr>
              <a:t>Deadline 5</a:t>
            </a:r>
            <a:r>
              <a:rPr lang="en-GB" sz="2000" baseline="30000" dirty="0">
                <a:latin typeface="Calibri "/>
                <a:ea typeface="Roboto"/>
              </a:rPr>
              <a:t>th</a:t>
            </a:r>
            <a:r>
              <a:rPr lang="en-GB" sz="2000" dirty="0">
                <a:latin typeface="Calibri "/>
                <a:ea typeface="Roboto"/>
              </a:rPr>
              <a:t> December.</a:t>
            </a:r>
            <a:endParaRPr lang="en-GB" sz="2000" b="1" dirty="0">
              <a:latin typeface="Calibri "/>
            </a:endParaRP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935514F1-4569-F320-ECF1-FA1A1DF38940}"/>
              </a:ext>
            </a:extLst>
          </p:cNvPr>
          <p:cNvSpPr txBox="1">
            <a:spLocks/>
          </p:cNvSpPr>
          <p:nvPr/>
        </p:nvSpPr>
        <p:spPr>
          <a:xfrm>
            <a:off x="838200" y="1432562"/>
            <a:ext cx="7205220" cy="503617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263248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198">
              <a:spcAft>
                <a:spcPts val="0"/>
              </a:spcAft>
              <a:buNone/>
            </a:pPr>
            <a:r>
              <a:rPr lang="it-IT" sz="2400" b="1" dirty="0">
                <a:solidFill>
                  <a:srgbClr val="3A92BA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Arial"/>
              </a:rPr>
              <a:t>Post pitching session in Rimini:</a:t>
            </a:r>
          </a:p>
        </p:txBody>
      </p:sp>
    </p:spTree>
    <p:extLst>
      <p:ext uri="{BB962C8B-B14F-4D97-AF65-F5344CB8AC3E}">
        <p14:creationId xmlns:p14="http://schemas.microsoft.com/office/powerpoint/2010/main" val="252399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458A0-1178-4D81-A86A-03593E42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26B3-D546-414A-89D3-46C05FA3B9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710" y="1950162"/>
            <a:ext cx="4382270" cy="29576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2200" dirty="0">
                <a:latin typeface="Calibri "/>
                <a:ea typeface="Source Sans Pro"/>
              </a:rPr>
              <a:t>Circulate </a:t>
            </a:r>
            <a:r>
              <a:rPr lang="en-GB" sz="2200" b="1" dirty="0">
                <a:latin typeface="Calibri "/>
                <a:ea typeface="Source Sans Pro"/>
              </a:rPr>
              <a:t>templates</a:t>
            </a:r>
            <a:r>
              <a:rPr lang="en-GB" sz="2200" dirty="0">
                <a:latin typeface="Calibri "/>
                <a:ea typeface="Source Sans Pro"/>
              </a:rPr>
              <a:t> for missing regions (regional expertise + H2 projects): regions interested?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2200" b="1" dirty="0">
                <a:latin typeface="Calibri "/>
                <a:ea typeface="Source Sans Pro"/>
              </a:rPr>
              <a:t>Implement </a:t>
            </a:r>
            <a:r>
              <a:rPr lang="en-GB" sz="2200" dirty="0">
                <a:latin typeface="Calibri "/>
                <a:ea typeface="Source Sans Pro"/>
              </a:rPr>
              <a:t>our demo case group: regions interested?</a:t>
            </a:r>
          </a:p>
          <a:p>
            <a:pPr marL="342900" lvl="0" indent="-342900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en-GB" sz="2200" b="1" dirty="0">
                <a:latin typeface="Calibri "/>
                <a:ea typeface="Source Sans Pro"/>
              </a:rPr>
              <a:t>Funding opportunities </a:t>
            </a:r>
            <a:r>
              <a:rPr lang="en-GB" sz="2200" dirty="0">
                <a:latin typeface="Calibri "/>
                <a:ea typeface="Source Sans Pro"/>
              </a:rPr>
              <a:t>to finance our work and our project</a:t>
            </a:r>
          </a:p>
        </p:txBody>
      </p:sp>
      <p:pic>
        <p:nvPicPr>
          <p:cNvPr id="5" name="Picture 4" descr="A group of people sitting around a table with papers and a computer&#10;&#10;Description automatically generated with medium confidence">
            <a:extLst>
              <a:ext uri="{FF2B5EF4-FFF2-40B4-BE49-F238E27FC236}">
                <a16:creationId xmlns:a16="http://schemas.microsoft.com/office/drawing/2014/main" id="{0485EFBA-37BB-4E89-9C96-A0BF7D573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75556" y="1320509"/>
            <a:ext cx="6169970" cy="411331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0E4192-18C7-3100-5087-AB88F8C4E8C6}"/>
              </a:ext>
            </a:extLst>
          </p:cNvPr>
          <p:cNvSpPr txBox="1"/>
          <p:nvPr/>
        </p:nvSpPr>
        <p:spPr>
          <a:xfrm>
            <a:off x="5433987" y="54869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So if you are curious and interested in our Demo, please let us know </a:t>
            </a:r>
            <a:r>
              <a:rPr lang="en-US" i="1" dirty="0">
                <a:sym typeface="Wingdings" panose="05000000000000000000" pitchFamily="2" charset="2"/>
              </a:rPr>
              <a:t>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3552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48683" y="2108785"/>
            <a:ext cx="9671552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4400" b="1" dirty="0">
                <a:solidFill>
                  <a:srgbClr val="FFC000"/>
                </a:solidFill>
                <a:latin typeface="Source Sans Pro"/>
                <a:ea typeface="Source Sans Pro"/>
              </a:rPr>
              <a:t>T</a:t>
            </a:r>
            <a:r>
              <a:rPr lang="en-US" sz="4400" b="1" dirty="0">
                <a:solidFill>
                  <a:srgbClr val="FFC000"/>
                </a:solidFill>
                <a:latin typeface="Source Sans Pro"/>
                <a:ea typeface="Source Sans Pro"/>
              </a:rPr>
              <a:t>hank you for your attention.</a:t>
            </a:r>
            <a:endParaRPr lang="pl-PL" sz="4400" b="1" dirty="0">
              <a:solidFill>
                <a:srgbClr val="FFC000"/>
              </a:solidFill>
              <a:latin typeface="Source Sans Pro"/>
              <a:ea typeface="Source Sans Pro"/>
            </a:endParaRPr>
          </a:p>
          <a:p>
            <a:r>
              <a:rPr lang="pl-PL" sz="3200" dirty="0">
                <a:solidFill>
                  <a:schemeClr val="bg1"/>
                </a:solidFill>
                <a:latin typeface="Source Sans Pro"/>
                <a:ea typeface="Source Sans Pro"/>
              </a:rPr>
              <a:t>H2 network &amp; portfolios </a:t>
            </a:r>
            <a:r>
              <a:rPr lang="it-IT" sz="3200" dirty="0">
                <a:solidFill>
                  <a:schemeClr val="bg1"/>
                </a:solidFill>
                <a:latin typeface="Source Sans Pro"/>
                <a:ea typeface="Source Sans Pro"/>
              </a:rPr>
              <a:t>d</a:t>
            </a:r>
            <a:r>
              <a:rPr lang="pl-PL" sz="3200" dirty="0">
                <a:solidFill>
                  <a:schemeClr val="bg1"/>
                </a:solidFill>
                <a:latin typeface="Source Sans Pro"/>
                <a:ea typeface="Source Sans Pro"/>
              </a:rPr>
              <a:t>emo case </a:t>
            </a:r>
            <a:endParaRPr lang="pl-PL" sz="3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DF12EFF-279A-1D3C-29D4-41C623DCADDC}"/>
              </a:ext>
            </a:extLst>
          </p:cNvPr>
          <p:cNvSpPr txBox="1">
            <a:spLocks/>
          </p:cNvSpPr>
          <p:nvPr/>
        </p:nvSpPr>
        <p:spPr>
          <a:xfrm>
            <a:off x="1544271" y="4147441"/>
            <a:ext cx="5039409" cy="2117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FFC000"/>
                </a:solidFill>
                <a:latin typeface="Source Sans Pro"/>
                <a:ea typeface="Source Sans Pro"/>
              </a:rPr>
              <a:t>Lombardy</a:t>
            </a:r>
          </a:p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  <a:latin typeface="Source Sans Pro"/>
                <a:ea typeface="Source Sans Pro"/>
              </a:rPr>
              <a:t>Fabrizio Guarrasi,</a:t>
            </a:r>
          </a:p>
          <a:p>
            <a:pPr marL="0" indent="0">
              <a:buNone/>
            </a:pPr>
            <a:r>
              <a:rPr lang="it-IT" sz="1600" b="1" dirty="0">
                <a:solidFill>
                  <a:srgbClr val="2F5496"/>
                </a:solidFill>
                <a:effectLst/>
                <a:latin typeface="Calibri"/>
                <a:ea typeface="Calibri"/>
                <a:cs typeface="Calibri"/>
              </a:rPr>
              <a:t>Lombardy Energy Cleantech Cluster (LE2C)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C000"/>
                </a:solidFill>
                <a:latin typeface="Source Sans Pro"/>
                <a:ea typeface="Source Sans Pro"/>
              </a:rPr>
              <a:t>f.guarrasi@energycluster.it</a:t>
            </a:r>
          </a:p>
          <a:p>
            <a:pPr marL="0" indent="0">
              <a:buNone/>
            </a:pPr>
            <a:endParaRPr lang="en-GB" sz="16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26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0BF83-5B2E-C1AE-0BDA-45D40B882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8BE6-C20A-220F-3ED5-ED1AEA43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ource Sans Pro"/>
                <a:ea typeface="Source Sans Pro"/>
              </a:rPr>
              <a:t>Networking &amp; Portfolios</a:t>
            </a:r>
            <a:br>
              <a:rPr lang="en-GB" dirty="0">
                <a:latin typeface="Source Sans Pro"/>
                <a:ea typeface="Source Sans Pro"/>
              </a:rPr>
            </a:br>
            <a:r>
              <a:rPr lang="en-GB" sz="2400" dirty="0">
                <a:solidFill>
                  <a:srgbClr val="FFC000"/>
                </a:solidFill>
                <a:latin typeface="Source Sans Pro"/>
                <a:ea typeface="Source Sans Pro"/>
              </a:rPr>
              <a:t>From where it began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549803-4CE1-D03F-D33F-8E51D1925E24}"/>
              </a:ext>
            </a:extLst>
          </p:cNvPr>
          <p:cNvSpPr txBox="1"/>
          <p:nvPr/>
        </p:nvSpPr>
        <p:spPr>
          <a:xfrm>
            <a:off x="904973" y="1779471"/>
            <a:ext cx="483595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LE2C Cluster (as Lombardy representative) launched the </a:t>
            </a:r>
            <a:r>
              <a:rPr lang="it-IT" sz="2000" b="1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H2ERE Network </a:t>
            </a:r>
            <a:r>
              <a:rPr lang="it-IT" sz="2000" b="0" i="1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(Hydrogen Energy Research and Enterprise Network) </a:t>
            </a:r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project’s working web </a:t>
            </a:r>
            <a:r>
              <a:rPr lang="it-IT" sz="2000" b="0" i="0" u="none" strike="noStrike" baseline="0" dirty="0" err="1">
                <a:solidFill>
                  <a:srgbClr val="212C4D"/>
                </a:solidFill>
                <a:latin typeface="Calibri" panose="020F0502020204030204" pitchFamily="34" charset="0"/>
              </a:rPr>
              <a:t>platform</a:t>
            </a:r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 in 2023.</a:t>
            </a:r>
          </a:p>
          <a:p>
            <a:endParaRPr lang="it-IT" sz="2000" b="0" i="0" u="none" strike="noStrike" baseline="0" dirty="0">
              <a:solidFill>
                <a:srgbClr val="212C4D"/>
              </a:solidFill>
              <a:latin typeface="Calibri" panose="020F0502020204030204" pitchFamily="34" charset="0"/>
            </a:endParaRPr>
          </a:p>
          <a:p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H2ERE Network </a:t>
            </a:r>
            <a:r>
              <a:rPr lang="it-IT" sz="2000" b="0" i="0" u="none" strike="noStrike" baseline="0" dirty="0" err="1">
                <a:solidFill>
                  <a:srgbClr val="212C4D"/>
                </a:solidFill>
                <a:latin typeface="Calibri" panose="020F0502020204030204" pitchFamily="34" charset="0"/>
              </a:rPr>
              <a:t>is</a:t>
            </a:r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 an </a:t>
            </a:r>
            <a:r>
              <a:rPr lang="it-IT" sz="2000" b="1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interactive </a:t>
            </a:r>
            <a:r>
              <a:rPr lang="it-IT" sz="2000" b="1" i="0" u="none" strike="noStrike" baseline="0" dirty="0" err="1">
                <a:solidFill>
                  <a:srgbClr val="0462C1"/>
                </a:solidFill>
                <a:latin typeface="Calibri" panose="020F0502020204030204" pitchFamily="34" charset="0"/>
              </a:rPr>
              <a:t>map</a:t>
            </a:r>
            <a:r>
              <a:rPr lang="it-IT" sz="2000" b="1" i="0" u="none" strike="noStrike" baseline="0" dirty="0">
                <a:solidFill>
                  <a:srgbClr val="0462C1"/>
                </a:solidFill>
                <a:latin typeface="Calibri" panose="020F0502020204030204" pitchFamily="34" charset="0"/>
              </a:rPr>
              <a:t> </a:t>
            </a:r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that </a:t>
            </a:r>
            <a:r>
              <a:rPr lang="it-IT" sz="2000" b="0" i="0" u="none" strike="noStrike" baseline="0" dirty="0" err="1">
                <a:solidFill>
                  <a:srgbClr val="212C4D"/>
                </a:solidFill>
                <a:latin typeface="Calibri" panose="020F0502020204030204" pitchFamily="34" charset="0"/>
              </a:rPr>
              <a:t>allows</a:t>
            </a:r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 </a:t>
            </a:r>
            <a:r>
              <a:rPr lang="it-IT" sz="2000" b="1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companies</a:t>
            </a:r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 to identify and contact the </a:t>
            </a:r>
            <a:r>
              <a:rPr lang="it-IT" sz="2000" b="0" i="0" u="none" strike="noStrike" baseline="0" dirty="0" err="1">
                <a:solidFill>
                  <a:srgbClr val="212C4D"/>
                </a:solidFill>
                <a:latin typeface="Calibri" panose="020F0502020204030204" pitchFamily="34" charset="0"/>
              </a:rPr>
              <a:t>laboratory</a:t>
            </a:r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 or </a:t>
            </a:r>
            <a:r>
              <a:rPr lang="it-IT" sz="2000" b="1" i="0" u="none" strike="noStrike" baseline="0" dirty="0" err="1">
                <a:solidFill>
                  <a:srgbClr val="212C4D"/>
                </a:solidFill>
                <a:latin typeface="Calibri" panose="020F0502020204030204" pitchFamily="34" charset="0"/>
              </a:rPr>
              <a:t>research</a:t>
            </a:r>
            <a:r>
              <a:rPr lang="it-IT" sz="2000" b="1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 center </a:t>
            </a:r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for their need in </a:t>
            </a:r>
            <a:r>
              <a:rPr lang="it-IT" sz="2000" b="1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developing and testing innovative </a:t>
            </a:r>
            <a:r>
              <a:rPr lang="it-IT" sz="2000" b="1" i="0" u="none" strike="noStrike" baseline="0" dirty="0" err="1">
                <a:solidFill>
                  <a:srgbClr val="212C4D"/>
                </a:solidFill>
                <a:latin typeface="Calibri" panose="020F0502020204030204" pitchFamily="34" charset="0"/>
              </a:rPr>
              <a:t>hydrogen</a:t>
            </a:r>
            <a:r>
              <a:rPr lang="it-IT" sz="2000" b="1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-related </a:t>
            </a:r>
            <a:r>
              <a:rPr lang="it-IT" sz="2000" b="1" i="0" u="none" strike="noStrike" baseline="0" dirty="0" err="1">
                <a:solidFill>
                  <a:srgbClr val="212C4D"/>
                </a:solidFill>
                <a:latin typeface="Calibri" panose="020F0502020204030204" pitchFamily="34" charset="0"/>
              </a:rPr>
              <a:t>solutions</a:t>
            </a:r>
            <a:r>
              <a:rPr lang="it-IT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. </a:t>
            </a:r>
          </a:p>
          <a:p>
            <a:endParaRPr lang="it-IT" sz="2000" b="0" i="0" u="none" strike="noStrike" baseline="0" dirty="0">
              <a:solidFill>
                <a:srgbClr val="212C4D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212C4D"/>
                </a:solidFill>
                <a:latin typeface="Calibri" panose="020F0502020204030204" pitchFamily="34" charset="0"/>
              </a:rPr>
              <a:t>In 2025, the platform will also be expanded at the EU level.</a:t>
            </a:r>
            <a:endParaRPr lang="en-GB" sz="2400" dirty="0">
              <a:latin typeface="Calibri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5B0D54C-C3A8-1CC4-2D62-75BE394BC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0" t="26829" r="19797" b="25906"/>
          <a:stretch/>
        </p:blipFill>
        <p:spPr>
          <a:xfrm>
            <a:off x="5981903" y="4373235"/>
            <a:ext cx="2488275" cy="1603359"/>
          </a:xfrm>
          <a:prstGeom prst="rect">
            <a:avLst/>
          </a:prstGeom>
        </p:spPr>
      </p:pic>
      <p:pic>
        <p:nvPicPr>
          <p:cNvPr id="8" name="Immagine 7">
            <a:hlinkClick r:id="rId3"/>
            <a:extLst>
              <a:ext uri="{FF2B5EF4-FFF2-40B4-BE49-F238E27FC236}">
                <a16:creationId xmlns:a16="http://schemas.microsoft.com/office/drawing/2014/main" id="{FF554A49-331E-016B-D415-F7107EC25E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48" r="1114" b="7536"/>
          <a:stretch/>
        </p:blipFill>
        <p:spPr>
          <a:xfrm>
            <a:off x="5981903" y="1566946"/>
            <a:ext cx="6000547" cy="2666359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528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F030-09D5-33FF-825E-F059CA28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ource Sans Pro"/>
                <a:ea typeface="Source Sans Pro"/>
              </a:rPr>
              <a:t>Networking &amp; Portfolios</a:t>
            </a:r>
            <a:br>
              <a:rPr lang="en-GB" dirty="0">
                <a:latin typeface="Source Sans Pro"/>
                <a:ea typeface="Source Sans Pro"/>
              </a:rPr>
            </a:br>
            <a:r>
              <a:rPr lang="en-GB" sz="2400" dirty="0">
                <a:solidFill>
                  <a:srgbClr val="FFC000"/>
                </a:solidFill>
                <a:latin typeface="Source Sans Pro"/>
                <a:ea typeface="Source Sans Pro"/>
              </a:rPr>
              <a:t>From where it began</a:t>
            </a:r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2D5C5C-7280-9CC2-2DC7-1EA4D67CB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58"/>
          <a:stretch/>
        </p:blipFill>
        <p:spPr>
          <a:xfrm>
            <a:off x="3419909" y="1905000"/>
            <a:ext cx="8461411" cy="409044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dist="1016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FADF158-0724-625E-1544-41DD514E014F}"/>
              </a:ext>
            </a:extLst>
          </p:cNvPr>
          <p:cNvSpPr txBox="1"/>
          <p:nvPr/>
        </p:nvSpPr>
        <p:spPr>
          <a:xfrm>
            <a:off x="714698" y="4246135"/>
            <a:ext cx="26120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dirty="0">
                <a:solidFill>
                  <a:srgbClr val="2E35BA"/>
                </a:solidFill>
                <a:effectLst/>
                <a:latin typeface="Raleway" panose="020B0003030101060003" pitchFamily="34" charset="0"/>
              </a:rPr>
              <a:t>Hydrogen Energy Research </a:t>
            </a:r>
          </a:p>
          <a:p>
            <a:pPr algn="l"/>
            <a:r>
              <a:rPr lang="en-US" sz="2200" b="1" dirty="0">
                <a:solidFill>
                  <a:srgbClr val="2E35BA"/>
                </a:solidFill>
                <a:effectLst/>
                <a:latin typeface="Raleway" panose="020B0003030101060003" pitchFamily="34" charset="0"/>
              </a:rPr>
              <a:t>and Enterprise </a:t>
            </a:r>
          </a:p>
          <a:p>
            <a:pPr algn="l"/>
            <a:r>
              <a:rPr lang="en-US" sz="2200" b="1" dirty="0">
                <a:solidFill>
                  <a:srgbClr val="2E35BA"/>
                </a:solidFill>
                <a:effectLst/>
                <a:latin typeface="Raleway" panose="020B0003030101060003" pitchFamily="34" charset="0"/>
              </a:rPr>
              <a:t>Network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716E18-1191-2211-86E2-359601B3F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2"/>
          <a:stretch/>
        </p:blipFill>
        <p:spPr>
          <a:xfrm>
            <a:off x="784880" y="1978169"/>
            <a:ext cx="2167870" cy="221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8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9B760-959C-D03C-4CDE-07CA20507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7A39A94-2735-92CE-6E52-29A69094E5FF}"/>
              </a:ext>
            </a:extLst>
          </p:cNvPr>
          <p:cNvSpPr/>
          <p:nvPr/>
        </p:nvSpPr>
        <p:spPr>
          <a:xfrm>
            <a:off x="1548683" y="2108785"/>
            <a:ext cx="9671552" cy="11387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it-IT" sz="4400" b="1" dirty="0">
                <a:solidFill>
                  <a:srgbClr val="FFC000"/>
                </a:solidFill>
                <a:latin typeface="Source Sans Pro"/>
                <a:ea typeface="Source Sans Pro"/>
              </a:rPr>
              <a:t>H2 networks &amp; portfolios</a:t>
            </a:r>
            <a:endParaRPr lang="pl-PL" sz="4400" b="1" dirty="0">
              <a:solidFill>
                <a:srgbClr val="FFC000"/>
              </a:solidFill>
              <a:latin typeface="Source Sans Pro"/>
              <a:ea typeface="Source Sans Pro"/>
            </a:endParaRPr>
          </a:p>
          <a:p>
            <a:r>
              <a:rPr lang="it-IT" sz="2400" dirty="0">
                <a:solidFill>
                  <a:schemeClr val="bg1"/>
                </a:solidFill>
                <a:latin typeface="Source Sans Pro"/>
                <a:ea typeface="Source Sans Pro"/>
              </a:rPr>
              <a:t>An introduction</a:t>
            </a:r>
            <a:endParaRPr lang="pl-PL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4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0187F-862E-08D4-FC89-C552C6495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1954-3982-E92B-A65C-57DF0089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ource Sans Pro"/>
                <a:ea typeface="Source Sans Pro"/>
              </a:rPr>
              <a:t>Networking &amp; Portfolios</a:t>
            </a:r>
            <a:br>
              <a:rPr lang="en-GB" dirty="0">
                <a:latin typeface="Source Sans Pro"/>
                <a:ea typeface="Source Sans Pro"/>
              </a:rPr>
            </a:br>
            <a:r>
              <a:rPr lang="en-GB" sz="2400" dirty="0">
                <a:solidFill>
                  <a:srgbClr val="FFC000"/>
                </a:solidFill>
                <a:latin typeface="Source Sans Pro"/>
                <a:ea typeface="Source Sans Pro"/>
              </a:rPr>
              <a:t>Introduction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995A17-CECA-B79C-5D75-C606BFAF6C6D}"/>
              </a:ext>
            </a:extLst>
          </p:cNvPr>
          <p:cNvSpPr txBox="1"/>
          <p:nvPr/>
        </p:nvSpPr>
        <p:spPr>
          <a:xfrm>
            <a:off x="838200" y="1690688"/>
            <a:ext cx="911542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Boost the </a:t>
            </a:r>
            <a:r>
              <a:rPr lang="en-GB" sz="2000" b="1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interregional collaboration</a:t>
            </a:r>
            <a:r>
              <a:rPr lang="en-GB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 between </a:t>
            </a:r>
            <a:r>
              <a:rPr lang="en-GB" sz="2000" u="sng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companies and RTOs</a:t>
            </a:r>
            <a:r>
              <a:rPr lang="en-GB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 inside our Pilot and </a:t>
            </a:r>
            <a:r>
              <a:rPr lang="en-GB" sz="2000" u="sng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promote our regions’ SMEs and our R&amp;I </a:t>
            </a:r>
            <a:r>
              <a:rPr lang="en-GB" sz="2000" u="sng" dirty="0" err="1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centers</a:t>
            </a:r>
            <a:r>
              <a:rPr lang="en-GB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 that are developing H2 solutions. </a:t>
            </a:r>
            <a:endParaRPr lang="it-IT" sz="2000" dirty="0">
              <a:solidFill>
                <a:srgbClr val="222D4D"/>
              </a:solidFill>
              <a:latin typeface="Calibri"/>
              <a:ea typeface="Calibri"/>
              <a:cs typeface="Calibri"/>
            </a:endParaRPr>
          </a:p>
          <a:p>
            <a:endParaRPr lang="en-GB" sz="2200" dirty="0">
              <a:solidFill>
                <a:srgbClr val="27436B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27436B"/>
                </a:solidFill>
                <a:latin typeface="Calibri"/>
                <a:ea typeface="Source Sans Pro"/>
                <a:cs typeface="Calibri"/>
              </a:rPr>
              <a:t>Help SMEs and Research to </a:t>
            </a:r>
            <a:r>
              <a:rPr lang="en-GB" sz="2000" b="1" dirty="0">
                <a:solidFill>
                  <a:srgbClr val="27436B"/>
                </a:solidFill>
                <a:latin typeface="Calibri"/>
                <a:ea typeface="Source Sans Pro"/>
                <a:cs typeface="Calibri"/>
              </a:rPr>
              <a:t>diversify</a:t>
            </a:r>
            <a:r>
              <a:rPr lang="en-GB" sz="2000" dirty="0">
                <a:solidFill>
                  <a:srgbClr val="27436B"/>
                </a:solidFill>
                <a:latin typeface="Calibri"/>
                <a:ea typeface="Source Sans Pro"/>
                <a:cs typeface="Calibri"/>
              </a:rPr>
              <a:t> into the hydrogen sector.</a:t>
            </a:r>
            <a:endParaRPr lang="en-US" sz="2000" dirty="0">
              <a:solidFill>
                <a:srgbClr val="27436B"/>
              </a:solidFill>
              <a:latin typeface="Calibri"/>
              <a:ea typeface="Source Sans Pro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27436B"/>
                </a:solidFill>
                <a:latin typeface="Calibri"/>
                <a:ea typeface="Source Sans Pro"/>
                <a:cs typeface="Calibri"/>
              </a:rPr>
              <a:t>Help them share their knowledge and infrastructures to co-participate in </a:t>
            </a:r>
            <a:r>
              <a:rPr lang="en-GB" sz="2000" b="1" dirty="0">
                <a:solidFill>
                  <a:srgbClr val="27436B"/>
                </a:solidFill>
                <a:latin typeface="Calibri"/>
                <a:ea typeface="Source Sans Pro"/>
                <a:cs typeface="Calibri"/>
              </a:rPr>
              <a:t>developing new hydrogen projects </a:t>
            </a:r>
            <a:r>
              <a:rPr lang="en-GB" sz="2000" dirty="0">
                <a:solidFill>
                  <a:srgbClr val="27436B"/>
                </a:solidFill>
                <a:latin typeface="Calibri"/>
                <a:ea typeface="Source Sans Pro"/>
                <a:cs typeface="Calibri"/>
              </a:rPr>
              <a:t>at the European level.</a:t>
            </a:r>
            <a:endParaRPr lang="en-US" sz="2000" dirty="0">
              <a:solidFill>
                <a:srgbClr val="27436B"/>
              </a:solidFill>
              <a:latin typeface="Calibri"/>
              <a:ea typeface="Source Sans Pro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solidFill>
                  <a:srgbClr val="27436B"/>
                </a:solidFill>
                <a:latin typeface="Calibri"/>
                <a:ea typeface="Source Sans Pro"/>
                <a:cs typeface="Calibri"/>
              </a:rPr>
              <a:t>Enable </a:t>
            </a:r>
            <a:r>
              <a:rPr lang="en-GB" sz="2000" b="1" dirty="0">
                <a:solidFill>
                  <a:srgbClr val="27436B"/>
                </a:solidFill>
                <a:latin typeface="Calibri"/>
                <a:ea typeface="Source Sans Pro"/>
                <a:cs typeface="Calibri"/>
              </a:rPr>
              <a:t>new collaborations</a:t>
            </a:r>
            <a:r>
              <a:rPr lang="en-GB" sz="2000" dirty="0">
                <a:solidFill>
                  <a:srgbClr val="27436B"/>
                </a:solidFill>
                <a:latin typeface="Calibri"/>
                <a:ea typeface="Source Sans Pro"/>
                <a:cs typeface="Calibri"/>
              </a:rPr>
              <a:t> for SMEs in research, projects, and  funding</a:t>
            </a:r>
            <a:endParaRPr lang="en-GB" sz="2000" dirty="0">
              <a:latin typeface="Calibri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91E999-5BC5-8997-2A8D-3080A1FE3D8E}"/>
              </a:ext>
            </a:extLst>
          </p:cNvPr>
          <p:cNvSpPr txBox="1"/>
          <p:nvPr/>
        </p:nvSpPr>
        <p:spPr>
          <a:xfrm>
            <a:off x="899159" y="4585911"/>
            <a:ext cx="99604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3A92BA"/>
                </a:solidFill>
                <a:latin typeface="Calibri"/>
                <a:ea typeface="Calibri"/>
                <a:cs typeface="Calibri"/>
              </a:rPr>
              <a:t>Leading region:</a:t>
            </a:r>
            <a:r>
              <a:rPr lang="it-IT" sz="2000" b="1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Lombardy</a:t>
            </a:r>
          </a:p>
          <a:p>
            <a:r>
              <a:rPr lang="it-IT" sz="2000" b="1" dirty="0">
                <a:solidFill>
                  <a:srgbClr val="3A92BA"/>
                </a:solidFill>
                <a:latin typeface="Calibri"/>
                <a:ea typeface="Calibri"/>
                <a:cs typeface="Calibri"/>
              </a:rPr>
              <a:t>Leading </a:t>
            </a:r>
            <a:r>
              <a:rPr lang="it-IT" sz="2000" b="1" dirty="0" err="1">
                <a:solidFill>
                  <a:srgbClr val="3A92BA"/>
                </a:solidFill>
                <a:latin typeface="Calibri"/>
                <a:ea typeface="Calibri"/>
                <a:cs typeface="Calibri"/>
              </a:rPr>
              <a:t>organization</a:t>
            </a:r>
            <a:r>
              <a:rPr lang="it-IT" sz="2000" b="1" dirty="0">
                <a:solidFill>
                  <a:srgbClr val="3A92B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Lombardy Energy Cleantech Cluster</a:t>
            </a:r>
          </a:p>
          <a:p>
            <a:r>
              <a:rPr lang="it-IT" sz="2000" b="1" dirty="0">
                <a:solidFill>
                  <a:srgbClr val="3A92BA"/>
                </a:solidFill>
                <a:latin typeface="Calibri"/>
                <a:ea typeface="Calibri"/>
                <a:cs typeface="Calibri"/>
              </a:rPr>
              <a:t>N° regions </a:t>
            </a:r>
            <a:r>
              <a:rPr lang="it-IT" sz="2000" b="1" dirty="0" err="1">
                <a:solidFill>
                  <a:srgbClr val="3A92BA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it-IT" sz="2000" b="1" dirty="0">
                <a:solidFill>
                  <a:srgbClr val="3A92B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5 (Lombardy, Scotland, Wales, Malopolska and Slovenia)</a:t>
            </a:r>
            <a:endParaRPr lang="en-GB" sz="2000" dirty="0">
              <a:latin typeface="Calibri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BFCB65-CC7C-95DA-42ED-E81675A6B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78" y="4986499"/>
            <a:ext cx="619900" cy="21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5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032B8-0F0B-B416-77C3-A9DD41E58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>
            <a:extLst>
              <a:ext uri="{FF2B5EF4-FFF2-40B4-BE49-F238E27FC236}">
                <a16:creationId xmlns:a16="http://schemas.microsoft.com/office/drawing/2014/main" id="{93FD1A05-FB15-4DB3-A250-BC9D0A4F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ource Sans Pro"/>
                <a:ea typeface="Source Sans Pro"/>
              </a:rPr>
              <a:t>How we do that?</a:t>
            </a:r>
            <a:br>
              <a:rPr lang="en-GB" dirty="0">
                <a:latin typeface="Source Sans Pro"/>
                <a:ea typeface="Source Sans Pro"/>
              </a:rPr>
            </a:br>
            <a:r>
              <a:rPr lang="en-GB" sz="2400" dirty="0">
                <a:solidFill>
                  <a:srgbClr val="FFC000"/>
                </a:solidFill>
                <a:latin typeface="Source Sans Pro"/>
                <a:ea typeface="Source Sans Pro"/>
              </a:rPr>
              <a:t>Survey – made </a:t>
            </a:r>
            <a:r>
              <a:rPr lang="en-GB" sz="2400">
                <a:solidFill>
                  <a:srgbClr val="FFC000"/>
                </a:solidFill>
                <a:latin typeface="Source Sans Pro"/>
                <a:ea typeface="Source Sans Pro"/>
              </a:rPr>
              <a:t>with Scotland</a:t>
            </a:r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50" name="Immagine 49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EAFA7DFB-4175-DF96-0C74-BDCC08CDA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22" t="27226" r="56142" b="10941"/>
          <a:stretch/>
        </p:blipFill>
        <p:spPr>
          <a:xfrm>
            <a:off x="4632960" y="2087474"/>
            <a:ext cx="7125505" cy="407040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F972514-4A79-C616-8865-6467E38D9A5A}"/>
              </a:ext>
            </a:extLst>
          </p:cNvPr>
          <p:cNvSpPr txBox="1"/>
          <p:nvPr/>
        </p:nvSpPr>
        <p:spPr>
          <a:xfrm>
            <a:off x="838200" y="1537911"/>
            <a:ext cx="379476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solidFill>
                  <a:srgbClr val="3A92BA"/>
                </a:solidFill>
                <a:latin typeface="Calibri"/>
                <a:ea typeface="Calibri"/>
                <a:cs typeface="Calibri"/>
              </a:rPr>
              <a:t>Regions </a:t>
            </a:r>
            <a:r>
              <a:rPr lang="it-IT" sz="2000" b="1" dirty="0" err="1">
                <a:solidFill>
                  <a:srgbClr val="3A92BA"/>
                </a:solidFill>
                <a:latin typeface="Calibri"/>
                <a:ea typeface="Calibri"/>
                <a:cs typeface="Calibri"/>
              </a:rPr>
              <a:t>involved</a:t>
            </a:r>
            <a:r>
              <a:rPr lang="it-IT" sz="2000" b="1" dirty="0">
                <a:solidFill>
                  <a:srgbClr val="3A92BA"/>
                </a:solidFill>
                <a:latin typeface="Calibri"/>
                <a:ea typeface="Calibri"/>
                <a:cs typeface="Calibri"/>
              </a:rPr>
              <a:t> in the survey:</a:t>
            </a:r>
            <a:r>
              <a:rPr lang="it-IT" sz="2000" b="1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 15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Aragon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Asturias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Emilia Romagna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Friuli Venezia Giulia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Galicia</a:t>
            </a:r>
            <a:endParaRPr lang="it-IT" sz="2000" dirty="0">
              <a:solidFill>
                <a:srgbClr val="27436B"/>
              </a:solidFill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Gavleborg</a:t>
            </a:r>
            <a:endParaRPr lang="it-IT" sz="2000" dirty="0">
              <a:solidFill>
                <a:srgbClr val="27436B"/>
              </a:solidFill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Lombardy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Lower Austria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Lower Saxony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Malopolska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Norte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Saxony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Scotland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Slovenia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27436B"/>
                </a:solidFill>
                <a:latin typeface="Calibri"/>
                <a:ea typeface="Calibri"/>
                <a:cs typeface="Calibri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168875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4FA1D-837D-7756-F6BE-DA070B803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>
            <a:extLst>
              <a:ext uri="{FF2B5EF4-FFF2-40B4-BE49-F238E27FC236}">
                <a16:creationId xmlns:a16="http://schemas.microsoft.com/office/drawing/2014/main" id="{41879D00-4332-7E6B-C93E-6F715B36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ource Sans Pro"/>
                <a:ea typeface="Source Sans Pro"/>
              </a:rPr>
              <a:t>How we do that?</a:t>
            </a:r>
            <a:br>
              <a:rPr lang="en-GB" dirty="0">
                <a:latin typeface="Source Sans Pro"/>
                <a:ea typeface="Source Sans Pro"/>
              </a:rPr>
            </a:br>
            <a:r>
              <a:rPr lang="en-GB" sz="2400" dirty="0">
                <a:solidFill>
                  <a:srgbClr val="FFC000"/>
                </a:solidFill>
                <a:latin typeface="Source Sans Pro"/>
                <a:ea typeface="Source Sans Pro"/>
              </a:rPr>
              <a:t>Survey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406ED12D-1C42-ECA2-D1D6-48B3C8F9AE64}"/>
              </a:ext>
            </a:extLst>
          </p:cNvPr>
          <p:cNvSpPr/>
          <p:nvPr/>
        </p:nvSpPr>
        <p:spPr>
          <a:xfrm>
            <a:off x="610259" y="1675010"/>
            <a:ext cx="2779458" cy="179224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/>
              <a:t>H2 Production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00A7C6A-F091-685E-25DF-48E3FCEC1FAA}"/>
              </a:ext>
            </a:extLst>
          </p:cNvPr>
          <p:cNvSpPr/>
          <p:nvPr/>
        </p:nvSpPr>
        <p:spPr>
          <a:xfrm>
            <a:off x="3578183" y="1675010"/>
            <a:ext cx="3269403" cy="178587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/>
              <a:t>Industrial </a:t>
            </a:r>
            <a:r>
              <a:rPr lang="it-IT" sz="2500" b="1" dirty="0" err="1"/>
              <a:t>decarbonisation</a:t>
            </a:r>
            <a:endParaRPr lang="it-IT" sz="2500" b="1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96978C57-9091-DADF-D520-FE5C4B9EDF6C}"/>
              </a:ext>
            </a:extLst>
          </p:cNvPr>
          <p:cNvSpPr/>
          <p:nvPr/>
        </p:nvSpPr>
        <p:spPr>
          <a:xfrm>
            <a:off x="610259" y="3584013"/>
            <a:ext cx="2999398" cy="134361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/>
              <a:t>Transport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DD14DAB-8067-9FF9-0961-857F5B147C36}"/>
              </a:ext>
            </a:extLst>
          </p:cNvPr>
          <p:cNvSpPr/>
          <p:nvPr/>
        </p:nvSpPr>
        <p:spPr>
          <a:xfrm>
            <a:off x="3790167" y="3604593"/>
            <a:ext cx="3057420" cy="248105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/>
              <a:t>Storage and </a:t>
            </a:r>
            <a:r>
              <a:rPr lang="it-IT" sz="2500" b="1" dirty="0" err="1"/>
              <a:t>distribution</a:t>
            </a:r>
            <a:endParaRPr lang="it-IT" sz="2500" b="1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37191B2-AB75-5DA8-9E66-80E9E9BFA607}"/>
              </a:ext>
            </a:extLst>
          </p:cNvPr>
          <p:cNvSpPr/>
          <p:nvPr/>
        </p:nvSpPr>
        <p:spPr>
          <a:xfrm>
            <a:off x="608533" y="5050756"/>
            <a:ext cx="2969650" cy="141776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/>
              <a:t>Innovation and testing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CA4A54F-E5EE-E805-0835-779BCE3E42BA}"/>
              </a:ext>
            </a:extLst>
          </p:cNvPr>
          <p:cNvSpPr txBox="1"/>
          <p:nvPr/>
        </p:nvSpPr>
        <p:spPr>
          <a:xfrm>
            <a:off x="2445500" y="3064611"/>
            <a:ext cx="1311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Asturias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4B49E34-6C15-C6A0-F115-3D206414C595}"/>
              </a:ext>
            </a:extLst>
          </p:cNvPr>
          <p:cNvSpPr txBox="1"/>
          <p:nvPr/>
        </p:nvSpPr>
        <p:spPr>
          <a:xfrm>
            <a:off x="735066" y="1998254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Basque Country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DE3933-295B-14EA-52B5-E19DCE17AA99}"/>
              </a:ext>
            </a:extLst>
          </p:cNvPr>
          <p:cNvSpPr txBox="1"/>
          <p:nvPr/>
        </p:nvSpPr>
        <p:spPr>
          <a:xfrm>
            <a:off x="747446" y="2808551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Gavleborg</a:t>
            </a:r>
            <a:endParaRPr lang="it-IT" sz="16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C430FB-EBB8-87A5-B9F3-D210A7CA74E0}"/>
              </a:ext>
            </a:extLst>
          </p:cNvPr>
          <p:cNvSpPr txBox="1"/>
          <p:nvPr/>
        </p:nvSpPr>
        <p:spPr>
          <a:xfrm>
            <a:off x="2485258" y="1758127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Scotland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BCD4D29-329F-1C01-FBF2-B7A2464B8D2B}"/>
              </a:ext>
            </a:extLst>
          </p:cNvPr>
          <p:cNvSpPr txBox="1"/>
          <p:nvPr/>
        </p:nvSpPr>
        <p:spPr>
          <a:xfrm>
            <a:off x="774971" y="1736194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Lower Saxony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3B9CE9F-E1C0-F93E-E24E-CA3CD04F82A8}"/>
              </a:ext>
            </a:extLst>
          </p:cNvPr>
          <p:cNvSpPr txBox="1"/>
          <p:nvPr/>
        </p:nvSpPr>
        <p:spPr>
          <a:xfrm>
            <a:off x="2445499" y="2816157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Wales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DFFB823-E349-69CC-3049-35AD9BF93B1A}"/>
              </a:ext>
            </a:extLst>
          </p:cNvPr>
          <p:cNvSpPr txBox="1"/>
          <p:nvPr/>
        </p:nvSpPr>
        <p:spPr>
          <a:xfrm>
            <a:off x="3641508" y="1998254"/>
            <a:ext cx="1311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Asturias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EE9F89F-07E1-88F8-EC6F-E2F936B77165}"/>
              </a:ext>
            </a:extLst>
          </p:cNvPr>
          <p:cNvSpPr txBox="1"/>
          <p:nvPr/>
        </p:nvSpPr>
        <p:spPr>
          <a:xfrm>
            <a:off x="3631410" y="1738876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Basque Country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F4095E7-38BD-E274-A8F1-E2320FCAA965}"/>
              </a:ext>
            </a:extLst>
          </p:cNvPr>
          <p:cNvSpPr txBox="1"/>
          <p:nvPr/>
        </p:nvSpPr>
        <p:spPr>
          <a:xfrm>
            <a:off x="5194303" y="1744036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Emilia Romagna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D6D3689-93F1-D891-89AD-2FE0BED68387}"/>
              </a:ext>
            </a:extLst>
          </p:cNvPr>
          <p:cNvSpPr txBox="1"/>
          <p:nvPr/>
        </p:nvSpPr>
        <p:spPr>
          <a:xfrm>
            <a:off x="6063601" y="1979858"/>
            <a:ext cx="6243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FVG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8878C22-2D79-7EBB-A911-34F47D949A78}"/>
              </a:ext>
            </a:extLst>
          </p:cNvPr>
          <p:cNvSpPr txBox="1"/>
          <p:nvPr/>
        </p:nvSpPr>
        <p:spPr>
          <a:xfrm>
            <a:off x="3668574" y="3056993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Gavleborg</a:t>
            </a:r>
            <a:endParaRPr lang="it-IT" sz="16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7F44A3-2016-D45E-B54C-191C06A277D4}"/>
              </a:ext>
            </a:extLst>
          </p:cNvPr>
          <p:cNvSpPr txBox="1"/>
          <p:nvPr/>
        </p:nvSpPr>
        <p:spPr>
          <a:xfrm>
            <a:off x="4940546" y="3064610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Wales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524F10A-C374-298A-8411-6E3E66A35299}"/>
              </a:ext>
            </a:extLst>
          </p:cNvPr>
          <p:cNvSpPr txBox="1"/>
          <p:nvPr/>
        </p:nvSpPr>
        <p:spPr>
          <a:xfrm>
            <a:off x="5879202" y="3051324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Slovenia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84FFC7F-F234-61E2-05BA-2262FAB49FD9}"/>
              </a:ext>
            </a:extLst>
          </p:cNvPr>
          <p:cNvSpPr txBox="1"/>
          <p:nvPr/>
        </p:nvSpPr>
        <p:spPr>
          <a:xfrm>
            <a:off x="747447" y="3051324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Slovenia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D6924A8-3086-66E9-E124-67E708258DC8}"/>
              </a:ext>
            </a:extLst>
          </p:cNvPr>
          <p:cNvSpPr txBox="1"/>
          <p:nvPr/>
        </p:nvSpPr>
        <p:spPr>
          <a:xfrm>
            <a:off x="2667037" y="4524263"/>
            <a:ext cx="1311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Asturias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9B89DDB-7881-A9E6-E802-381DC6824469}"/>
              </a:ext>
            </a:extLst>
          </p:cNvPr>
          <p:cNvSpPr txBox="1"/>
          <p:nvPr/>
        </p:nvSpPr>
        <p:spPr>
          <a:xfrm>
            <a:off x="2057426" y="3589065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Basque Country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310C9C1-028F-8B41-C855-9348469FDE59}"/>
              </a:ext>
            </a:extLst>
          </p:cNvPr>
          <p:cNvSpPr txBox="1"/>
          <p:nvPr/>
        </p:nvSpPr>
        <p:spPr>
          <a:xfrm>
            <a:off x="2878467" y="3896031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Wales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608D2C4-CA83-2FDA-08B4-E3681D965941}"/>
              </a:ext>
            </a:extLst>
          </p:cNvPr>
          <p:cNvSpPr txBox="1"/>
          <p:nvPr/>
        </p:nvSpPr>
        <p:spPr>
          <a:xfrm>
            <a:off x="699112" y="4528532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Emilia Romagna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94A5250-DC3B-D27B-6F72-D0E4D62D0C02}"/>
              </a:ext>
            </a:extLst>
          </p:cNvPr>
          <p:cNvSpPr txBox="1"/>
          <p:nvPr/>
        </p:nvSpPr>
        <p:spPr>
          <a:xfrm>
            <a:off x="3939382" y="3636783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/>
              <a:t>Gavleborg</a:t>
            </a:r>
            <a:endParaRPr lang="it-IT" sz="16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F39A7CF-2274-9354-F1EF-F0EBA51801CD}"/>
              </a:ext>
            </a:extLst>
          </p:cNvPr>
          <p:cNvSpPr txBox="1"/>
          <p:nvPr/>
        </p:nvSpPr>
        <p:spPr>
          <a:xfrm>
            <a:off x="3960503" y="3912982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Scotland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FC0D0D0-FE44-A4F6-6C06-5E9D9BFC51EE}"/>
              </a:ext>
            </a:extLst>
          </p:cNvPr>
          <p:cNvSpPr txBox="1"/>
          <p:nvPr/>
        </p:nvSpPr>
        <p:spPr>
          <a:xfrm>
            <a:off x="5464656" y="3642886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Lower Saxony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64649123-DC6D-FDE8-2665-0D9072ED81E7}"/>
              </a:ext>
            </a:extLst>
          </p:cNvPr>
          <p:cNvSpPr txBox="1"/>
          <p:nvPr/>
        </p:nvSpPr>
        <p:spPr>
          <a:xfrm>
            <a:off x="3787998" y="5165410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Wales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08817FB-5605-1348-9BC1-8AC9BE141E1E}"/>
              </a:ext>
            </a:extLst>
          </p:cNvPr>
          <p:cNvSpPr txBox="1"/>
          <p:nvPr/>
        </p:nvSpPr>
        <p:spPr>
          <a:xfrm>
            <a:off x="5960907" y="5419991"/>
            <a:ext cx="1311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Asturias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C424D19-209E-6504-516E-C21F72D161FA}"/>
              </a:ext>
            </a:extLst>
          </p:cNvPr>
          <p:cNvSpPr txBox="1"/>
          <p:nvPr/>
        </p:nvSpPr>
        <p:spPr>
          <a:xfrm>
            <a:off x="3831864" y="5685515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Basque Country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DC32ABF-87C7-8D8C-6C19-95BE005AF38C}"/>
              </a:ext>
            </a:extLst>
          </p:cNvPr>
          <p:cNvSpPr txBox="1"/>
          <p:nvPr/>
        </p:nvSpPr>
        <p:spPr>
          <a:xfrm>
            <a:off x="5302981" y="5685515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Emilia Romagna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14133F1-3544-973F-D5A2-BBF73F8FE666}"/>
              </a:ext>
            </a:extLst>
          </p:cNvPr>
          <p:cNvSpPr txBox="1"/>
          <p:nvPr/>
        </p:nvSpPr>
        <p:spPr>
          <a:xfrm>
            <a:off x="774970" y="3600327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Lombardy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C766E66-7832-A688-E92B-D7E07AE37EBA}"/>
              </a:ext>
            </a:extLst>
          </p:cNvPr>
          <p:cNvSpPr txBox="1"/>
          <p:nvPr/>
        </p:nvSpPr>
        <p:spPr>
          <a:xfrm>
            <a:off x="5758131" y="3887985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Lombardy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8230E1B-30F3-657A-10F2-DBC7AA972A2F}"/>
              </a:ext>
            </a:extLst>
          </p:cNvPr>
          <p:cNvSpPr txBox="1"/>
          <p:nvPr/>
        </p:nvSpPr>
        <p:spPr>
          <a:xfrm>
            <a:off x="2975446" y="5883457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FVG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25782F5-A2B4-EEAF-51F7-7458E0CEA4AB}"/>
              </a:ext>
            </a:extLst>
          </p:cNvPr>
          <p:cNvSpPr txBox="1"/>
          <p:nvPr/>
        </p:nvSpPr>
        <p:spPr>
          <a:xfrm>
            <a:off x="2779602" y="6107809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Saxony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F37903F-DAEA-DF99-BE4E-796792D5ADE7}"/>
              </a:ext>
            </a:extLst>
          </p:cNvPr>
          <p:cNvSpPr txBox="1"/>
          <p:nvPr/>
        </p:nvSpPr>
        <p:spPr>
          <a:xfrm>
            <a:off x="633687" y="5083996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Basque Country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7945E65-E1AB-DD44-FED3-71B8E18E6ACA}"/>
              </a:ext>
            </a:extLst>
          </p:cNvPr>
          <p:cNvSpPr txBox="1"/>
          <p:nvPr/>
        </p:nvSpPr>
        <p:spPr>
          <a:xfrm>
            <a:off x="699112" y="6098019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Emilia Romagna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57F6B5A-F5D6-3234-C6F0-58CFCA129C5F}"/>
              </a:ext>
            </a:extLst>
          </p:cNvPr>
          <p:cNvSpPr txBox="1"/>
          <p:nvPr/>
        </p:nvSpPr>
        <p:spPr>
          <a:xfrm>
            <a:off x="3796700" y="5425084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Saxony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9E3631C-8882-7C3D-6C10-8EE2E0A09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52" y="1260969"/>
            <a:ext cx="4974950" cy="2804339"/>
          </a:xfrm>
          <a:prstGeom prst="rect">
            <a:avLst/>
          </a:prstGeom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F56BF1D1-9C11-BD00-E72E-CC98B52D5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969" y="3796573"/>
            <a:ext cx="2715702" cy="231123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B079E2-4872-22B7-1F21-7A7C494D8AF4}"/>
              </a:ext>
            </a:extLst>
          </p:cNvPr>
          <p:cNvSpPr txBox="1"/>
          <p:nvPr/>
        </p:nvSpPr>
        <p:spPr>
          <a:xfrm>
            <a:off x="5731737" y="5169615"/>
            <a:ext cx="13117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Malopolska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F256AA-3D65-BF59-421E-5DC6C92C9762}"/>
              </a:ext>
            </a:extLst>
          </p:cNvPr>
          <p:cNvSpPr txBox="1"/>
          <p:nvPr/>
        </p:nvSpPr>
        <p:spPr>
          <a:xfrm>
            <a:off x="2558922" y="5099395"/>
            <a:ext cx="1703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Lombardy</a:t>
            </a:r>
          </a:p>
        </p:txBody>
      </p:sp>
    </p:spTree>
    <p:extLst>
      <p:ext uri="{BB962C8B-B14F-4D97-AF65-F5344CB8AC3E}">
        <p14:creationId xmlns:p14="http://schemas.microsoft.com/office/powerpoint/2010/main" val="401690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DAF3F-D349-FBD3-8786-BA78B8235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>
            <a:extLst>
              <a:ext uri="{FF2B5EF4-FFF2-40B4-BE49-F238E27FC236}">
                <a16:creationId xmlns:a16="http://schemas.microsoft.com/office/drawing/2014/main" id="{97039E83-F2B0-328C-64CA-C3D4EA677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ource Sans Pro"/>
                <a:ea typeface="Source Sans Pro"/>
              </a:rPr>
              <a:t>Future opportunities to collaborate</a:t>
            </a:r>
            <a:br>
              <a:rPr lang="en-GB" dirty="0">
                <a:latin typeface="Source Sans Pro"/>
                <a:ea typeface="Source Sans Pro"/>
              </a:rPr>
            </a:br>
            <a:r>
              <a:rPr lang="en-GB" sz="2400" dirty="0">
                <a:solidFill>
                  <a:srgbClr val="FFC000"/>
                </a:solidFill>
                <a:latin typeface="Source Sans Pro"/>
                <a:ea typeface="Source Sans Pro"/>
              </a:rPr>
              <a:t>Map of H2 Pilot’s use cases </a:t>
            </a:r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E1803D-8A15-7D38-5243-BBAC4B92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6" y="1624536"/>
            <a:ext cx="6391362" cy="259503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4402C31-D518-9CF9-337D-E53E913E1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249" y="1313474"/>
            <a:ext cx="3877151" cy="4884599"/>
          </a:xfrm>
          <a:prstGeom prst="rect">
            <a:avLst/>
          </a:prstGeom>
          <a:ln w="12700">
            <a:solidFill>
              <a:srgbClr val="2E35B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FE064A1-88D3-8EC1-2148-D07E7B31695F}"/>
              </a:ext>
            </a:extLst>
          </p:cNvPr>
          <p:cNvSpPr/>
          <p:nvPr/>
        </p:nvSpPr>
        <p:spPr>
          <a:xfrm>
            <a:off x="4896327" y="3295650"/>
            <a:ext cx="2124075" cy="247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84E10C9-4871-9B9D-68EB-54406A7F45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2406"/>
          <a:stretch/>
        </p:blipFill>
        <p:spPr>
          <a:xfrm>
            <a:off x="914400" y="4403364"/>
            <a:ext cx="6134100" cy="1809237"/>
          </a:xfrm>
          <a:prstGeom prst="rect">
            <a:avLst/>
          </a:prstGeom>
          <a:ln>
            <a:solidFill>
              <a:srgbClr val="2E35B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91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CBA0-770A-765E-1A7A-D315B8B2F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>
            <a:extLst>
              <a:ext uri="{FF2B5EF4-FFF2-40B4-BE49-F238E27FC236}">
                <a16:creationId xmlns:a16="http://schemas.microsoft.com/office/drawing/2014/main" id="{4B3F730E-8C35-CEDB-06A4-8D8CB538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Source Sans Pro"/>
                <a:ea typeface="Source Sans Pro"/>
              </a:rPr>
              <a:t>Future opportunities to collaborate</a:t>
            </a:r>
            <a:br>
              <a:rPr lang="en-GB" dirty="0">
                <a:latin typeface="Source Sans Pro"/>
                <a:ea typeface="Source Sans Pro"/>
              </a:rPr>
            </a:br>
            <a:r>
              <a:rPr lang="en-GB" sz="2400" dirty="0">
                <a:solidFill>
                  <a:srgbClr val="FFC000"/>
                </a:solidFill>
                <a:latin typeface="Source Sans Pro"/>
                <a:ea typeface="Source Sans Pro"/>
              </a:rPr>
              <a:t>Matchmaking event 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EFFD3837-ABD2-4F82-EB63-EEA1D0CDCCEC}"/>
              </a:ext>
            </a:extLst>
          </p:cNvPr>
          <p:cNvSpPr txBox="1">
            <a:spLocks/>
          </p:cNvSpPr>
          <p:nvPr/>
        </p:nvSpPr>
        <p:spPr>
          <a:xfrm>
            <a:off x="838200" y="1432562"/>
            <a:ext cx="7205220" cy="503617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263248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76198">
              <a:spcAft>
                <a:spcPts val="0"/>
              </a:spcAft>
              <a:buNone/>
            </a:pPr>
            <a:r>
              <a:rPr lang="it-IT" sz="2400" b="1" dirty="0">
                <a:solidFill>
                  <a:srgbClr val="3A92BA"/>
                </a:solidFill>
                <a:latin typeface="Source Sans Pro" panose="020B0503030403020204" pitchFamily="34" charset="0"/>
                <a:ea typeface="Times New Roman" panose="02020603050405020304" pitchFamily="18" charset="0"/>
                <a:cs typeface="Arial"/>
              </a:rPr>
              <a:t>H2 Pitching &amp; Matchmaking event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EBE471B-85AE-F2B3-875C-E41A8FD54ABD}"/>
              </a:ext>
            </a:extLst>
          </p:cNvPr>
          <p:cNvSpPr txBox="1"/>
          <p:nvPr/>
        </p:nvSpPr>
        <p:spPr>
          <a:xfrm>
            <a:off x="838200" y="2317748"/>
            <a:ext cx="3997751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/>
              <a:t>1st March 2024</a:t>
            </a:r>
          </a:p>
          <a:p>
            <a:r>
              <a:rPr lang="en-US" sz="2000" b="1" dirty="0"/>
              <a:t>KEY - The energy transition expo</a:t>
            </a:r>
          </a:p>
          <a:p>
            <a:r>
              <a:rPr lang="en-US" sz="2000" b="1" dirty="0"/>
              <a:t>Rimini (Italy)</a:t>
            </a:r>
            <a:endParaRPr lang="it-IT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3EB641A-23DC-4487-B4E1-3D1E411F6D0E}"/>
              </a:ext>
            </a:extLst>
          </p:cNvPr>
          <p:cNvSpPr txBox="1"/>
          <p:nvPr/>
        </p:nvSpPr>
        <p:spPr>
          <a:xfrm>
            <a:off x="838200" y="3531920"/>
            <a:ext cx="3894056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 "/>
              </a:rPr>
              <a:t>Presentation of innovative hydrogen projects and matchmaking with hydrogen stakeholders. </a:t>
            </a:r>
          </a:p>
          <a:p>
            <a:endParaRPr lang="en-US" sz="2000" dirty="0">
              <a:latin typeface="Calibri "/>
            </a:endParaRPr>
          </a:p>
          <a:p>
            <a:r>
              <a:rPr lang="en-US" sz="2000" b="1" dirty="0">
                <a:solidFill>
                  <a:srgbClr val="3A92BA"/>
                </a:solidFill>
                <a:latin typeface="Calibri "/>
              </a:rPr>
              <a:t>Objective: </a:t>
            </a:r>
            <a:r>
              <a:rPr lang="en-US" sz="2000" b="1" dirty="0">
                <a:latin typeface="Calibri "/>
              </a:rPr>
              <a:t>create partnerships </a:t>
            </a:r>
            <a:r>
              <a:rPr lang="en-US" sz="2000" dirty="0">
                <a:latin typeface="Calibri "/>
              </a:rPr>
              <a:t>to develop EU projects 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69EEAC-526A-845D-453E-15B9C299C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" t="7633" r="1328" b="6391"/>
          <a:stretch/>
        </p:blipFill>
        <p:spPr>
          <a:xfrm>
            <a:off x="5043341" y="2453826"/>
            <a:ext cx="6815580" cy="3364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89620730"/>
      </p:ext>
    </p:extLst>
  </p:cSld>
  <p:clrMapOvr>
    <a:masterClrMapping/>
  </p:clrMapOvr>
</p:sld>
</file>

<file path=ppt/theme/theme1.xml><?xml version="1.0" encoding="utf-8"?>
<a:theme xmlns:a="http://schemas.openxmlformats.org/drawingml/2006/main" name="Non-standard motives">
  <a:themeElements>
    <a:clrScheme name="Niestandardowy 1">
      <a:dk1>
        <a:srgbClr val="222D4D"/>
      </a:dk1>
      <a:lt1>
        <a:sysClr val="window" lastClr="FFFFFF"/>
      </a:lt1>
      <a:dk2>
        <a:srgbClr val="44546A"/>
      </a:dk2>
      <a:lt2>
        <a:srgbClr val="D4DAE8"/>
      </a:lt2>
      <a:accent1>
        <a:srgbClr val="2185B3"/>
      </a:accent1>
      <a:accent2>
        <a:srgbClr val="FCE216"/>
      </a:accent2>
      <a:accent3>
        <a:srgbClr val="7B9AA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project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4aef1e-694c-479a-be19-c0b98b14e814">
      <Terms xmlns="http://schemas.microsoft.com/office/infopath/2007/PartnerControls"/>
    </lcf76f155ced4ddcb4097134ff3c332f>
    <TaxCatchAll xmlns="f66efe1b-ee35-4820-8402-74f441a59e4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E28AE5AF33B344943CF5BDF681D7EC" ma:contentTypeVersion="11" ma:contentTypeDescription="Create a new document." ma:contentTypeScope="" ma:versionID="791335474d96ecc0a2e36c0f8fc7e0f8">
  <xsd:schema xmlns:xsd="http://www.w3.org/2001/XMLSchema" xmlns:xs="http://www.w3.org/2001/XMLSchema" xmlns:p="http://schemas.microsoft.com/office/2006/metadata/properties" xmlns:ns2="224aef1e-694c-479a-be19-c0b98b14e814" xmlns:ns3="f66efe1b-ee35-4820-8402-74f441a59e42" targetNamespace="http://schemas.microsoft.com/office/2006/metadata/properties" ma:root="true" ma:fieldsID="c1827a11e20f7be618ec9cd0f0269db0" ns2:_="" ns3:_="">
    <xsd:import namespace="224aef1e-694c-479a-be19-c0b98b14e814"/>
    <xsd:import namespace="f66efe1b-ee35-4820-8402-74f441a59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aef1e-694c-479a-be19-c0b98b14e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65b2f61-0f81-470e-8ecf-f9785b73bd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efe1b-ee35-4820-8402-74f441a59e4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ca2a657-71df-46b2-87f2-dec28d8bd72d}" ma:internalName="TaxCatchAll" ma:showField="CatchAllData" ma:web="f66efe1b-ee35-4820-8402-74f441a59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FD0568-C402-4EAC-8ED0-B6962059B9A0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224aef1e-694c-479a-be19-c0b98b14e814"/>
    <ds:schemaRef ds:uri="http://www.w3.org/XML/1998/namespace"/>
    <ds:schemaRef ds:uri="f66efe1b-ee35-4820-8402-74f441a59e42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190B294-D4D6-474B-926F-CFABDF0245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C4A1A-E71C-46A9-B13C-61D9BCB15965}">
  <ds:schemaRefs>
    <ds:schemaRef ds:uri="224aef1e-694c-479a-be19-c0b98b14e814"/>
    <ds:schemaRef ds:uri="f66efe1b-ee35-4820-8402-74f441a59e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783</Words>
  <Application>Microsoft Office PowerPoint</Application>
  <PresentationFormat>Widescreen</PresentationFormat>
  <Paragraphs>140</Paragraphs>
  <Slides>13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</vt:lpstr>
      <vt:lpstr>Cambria</vt:lpstr>
      <vt:lpstr>Raleway</vt:lpstr>
      <vt:lpstr>Source Sans Pro</vt:lpstr>
      <vt:lpstr>Symbol</vt:lpstr>
      <vt:lpstr>Wingdings</vt:lpstr>
      <vt:lpstr>Non-standard motives</vt:lpstr>
      <vt:lpstr>Standard project</vt:lpstr>
      <vt:lpstr>Hydrogen Pilot Summit  18th November 2024   Demo case: H2 Networks and Portfolios</vt:lpstr>
      <vt:lpstr>Networking &amp; Portfolios From where it began</vt:lpstr>
      <vt:lpstr>Networking &amp; Portfolios From where it began</vt:lpstr>
      <vt:lpstr>Presentazione standard di PowerPoint</vt:lpstr>
      <vt:lpstr>Networking &amp; Portfolios Introduction</vt:lpstr>
      <vt:lpstr>How we do that? Survey – made with Scotland</vt:lpstr>
      <vt:lpstr>How we do that? Survey</vt:lpstr>
      <vt:lpstr>Future opportunities to collaborate Map of H2 Pilot’s use cases </vt:lpstr>
      <vt:lpstr>Future opportunities to collaborate Matchmaking event </vt:lpstr>
      <vt:lpstr>Future opportunities to collaborate Matchmaking event </vt:lpstr>
      <vt:lpstr>Future opportunities to collaborate Matchmaking event </vt:lpstr>
      <vt:lpstr>Next steps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 Lomacz</dc:creator>
  <cp:lastModifiedBy>Fabrizio</cp:lastModifiedBy>
  <cp:revision>480</cp:revision>
  <dcterms:created xsi:type="dcterms:W3CDTF">2019-05-09T05:11:27Z</dcterms:created>
  <dcterms:modified xsi:type="dcterms:W3CDTF">2024-11-18T09:03:09Z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0x010100E0E28AE5AF33B344943CF5BDF681D7EC</vt:lpwstr>
  </property>
  <property fmtid="{D5CDD505-2E9C-101B-9397-08002B2CF9AE}" pid="3" name="MediaServiceImageTags">
    <vt:lpwstr/>
  </property>
</Properties>
</file>